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9" r:id="rId1"/>
  </p:sldMasterIdLst>
  <p:notesMasterIdLst>
    <p:notesMasterId r:id="rId39"/>
  </p:notesMasterIdLst>
  <p:sldIdLst>
    <p:sldId id="725" r:id="rId2"/>
    <p:sldId id="831" r:id="rId3"/>
    <p:sldId id="832" r:id="rId4"/>
    <p:sldId id="791" r:id="rId5"/>
    <p:sldId id="697" r:id="rId6"/>
    <p:sldId id="698" r:id="rId7"/>
    <p:sldId id="699" r:id="rId8"/>
    <p:sldId id="833" r:id="rId9"/>
    <p:sldId id="761" r:id="rId10"/>
    <p:sldId id="790" r:id="rId11"/>
    <p:sldId id="794" r:id="rId12"/>
    <p:sldId id="834" r:id="rId13"/>
    <p:sldId id="757" r:id="rId14"/>
    <p:sldId id="628" r:id="rId15"/>
    <p:sldId id="844" r:id="rId16"/>
    <p:sldId id="277" r:id="rId17"/>
    <p:sldId id="632" r:id="rId18"/>
    <p:sldId id="712" r:id="rId19"/>
    <p:sldId id="636" r:id="rId20"/>
    <p:sldId id="634" r:id="rId21"/>
    <p:sldId id="837" r:id="rId22"/>
    <p:sldId id="841" r:id="rId23"/>
    <p:sldId id="719" r:id="rId24"/>
    <p:sldId id="838" r:id="rId25"/>
    <p:sldId id="840" r:id="rId26"/>
    <p:sldId id="797" r:id="rId27"/>
    <p:sldId id="807" r:id="rId28"/>
    <p:sldId id="764" r:id="rId29"/>
    <p:sldId id="736" r:id="rId30"/>
    <p:sldId id="737" r:id="rId31"/>
    <p:sldId id="739" r:id="rId32"/>
    <p:sldId id="740" r:id="rId33"/>
    <p:sldId id="741" r:id="rId34"/>
    <p:sldId id="819" r:id="rId35"/>
    <p:sldId id="743" r:id="rId36"/>
    <p:sldId id="750" r:id="rId37"/>
    <p:sldId id="65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Myers" initials="SM" lastIdx="1" clrIdx="0">
    <p:extLst>
      <p:ext uri="{19B8F6BF-5375-455C-9EA6-DF929625EA0E}">
        <p15:presenceInfo xmlns:p15="http://schemas.microsoft.com/office/powerpoint/2012/main" userId="S-1-5-21-116798120-1337093379-1256410061-5209" providerId="AD"/>
      </p:ext>
    </p:extLst>
  </p:cmAuthor>
  <p:cmAuthor id="2" name="Leo Speidel" initials="LS" lastIdx="3" clrIdx="1">
    <p:extLst>
      <p:ext uri="{19B8F6BF-5375-455C-9EA6-DF929625EA0E}">
        <p15:presenceInfo xmlns:p15="http://schemas.microsoft.com/office/powerpoint/2012/main" userId="S::speidel@crick.ac.uk::f40f9f0d-8a79-4c7d-a35f-6351bbb8c999" providerId="AD"/>
      </p:ext>
    </p:extLst>
  </p:cmAuthor>
  <p:cmAuthor id="3" name="Leo Speidel" initials="LS [2]" lastIdx="7" clrIdx="2">
    <p:extLst>
      <p:ext uri="{19B8F6BF-5375-455C-9EA6-DF929625EA0E}">
        <p15:presenceInfo xmlns:p15="http://schemas.microsoft.com/office/powerpoint/2012/main" userId="S::mans3114@ox.ac.uk::4185a2f0-feff-4d56-b1e5-2be28d3980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C33"/>
    <a:srgbClr val="E7041A"/>
    <a:srgbClr val="D9D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D7F72C-292F-6442-BA1B-33F99CE24F6A}" v="52" dt="2021-03-16T11:16:05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69"/>
    <p:restoredTop sz="93873"/>
  </p:normalViewPr>
  <p:slideViewPr>
    <p:cSldViewPr snapToGrid="0">
      <p:cViewPr varScale="1">
        <p:scale>
          <a:sx n="63" d="100"/>
          <a:sy n="63" d="100"/>
        </p:scale>
        <p:origin x="1716" y="64"/>
      </p:cViewPr>
      <p:guideLst/>
    </p:cSldViewPr>
  </p:slideViewPr>
  <p:outlineViewPr>
    <p:cViewPr>
      <p:scale>
        <a:sx n="33" d="100"/>
        <a:sy n="33" d="100"/>
      </p:scale>
      <p:origin x="0" y="-111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EC856-823C-5248-A114-16193474A1D7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B0C60-4FF3-2D44-9378-18A23263CB5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0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B0C60-4FF3-2D44-9378-18A23263C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8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B0C60-4FF3-2D44-9378-18A23263C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1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Swap tree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B0C60-4FF3-2D44-9378-18A23263CB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28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B0C60-4FF3-2D44-9378-18A23263CB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44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/>
              <a:t>tsdate</a:t>
            </a:r>
            <a:r>
              <a:rPr lang="en-GB" dirty="0"/>
              <a:t> plots?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A7D6F-0F45-476A-99FE-2B0A80CEBDD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07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B0C60-4FF3-2D44-9378-18A23263CB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63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6DD29-EEBB-6D42-B83E-4B98FF0510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5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12AD-109B-AB46-B378-89CED71C4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2238875"/>
            <a:ext cx="7886700" cy="1471841"/>
          </a:xfrm>
        </p:spPr>
        <p:txBody>
          <a:bodyPr anchor="b">
            <a:normAutofit/>
          </a:bodyPr>
          <a:lstStyle>
            <a:lvl1pPr algn="l"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70DF7-7301-F840-B826-F207DA2F3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4038228"/>
            <a:ext cx="6281601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6A282-7F3E-104D-ACD8-3C8AE9F4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1DF76E-111E-FF4F-9E1F-53B400A1FB8D}" type="datetimeFigureOut">
              <a:rPr lang="en-US" smtClean="0"/>
              <a:pPr/>
              <a:t>3/16/2021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83B3-EC03-1540-8470-2A7E4C82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5A52-68F7-4041-8347-11A1DE36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DA3EB-DBB4-1E42-8DE9-3D3655F03A53}" type="slidenum">
              <a:rPr lang="en-US" smtClean="0"/>
              <a:pPr/>
              <a:t>‹N›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3885B9-8C33-774C-95C9-894C5390E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1715107"/>
            <a:ext cx="7378700" cy="392475"/>
          </a:xfrm>
        </p:spPr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0" name="Picture 2" descr="CRICK logo">
            <a:extLst>
              <a:ext uri="{FF2B5EF4-FFF2-40B4-BE49-F238E27FC236}">
                <a16:creationId xmlns:a16="http://schemas.microsoft.com/office/drawing/2014/main" id="{CB269D13-5E8C-744A-ACC5-F6BD94F05C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191" y="-53641"/>
            <a:ext cx="17110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UCL Branding">
            <a:extLst>
              <a:ext uri="{FF2B5EF4-FFF2-40B4-BE49-F238E27FC236}">
                <a16:creationId xmlns:a16="http://schemas.microsoft.com/office/drawing/2014/main" id="{C0266E9A-1CBC-B544-95CA-EF78ABC4AF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4" r="3179"/>
          <a:stretch/>
        </p:blipFill>
        <p:spPr>
          <a:xfrm>
            <a:off x="6978651" y="164518"/>
            <a:ext cx="2057400" cy="9380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D4EC90-255A-F64F-85AF-93B658DF9E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959" y="140482"/>
            <a:ext cx="1050773" cy="10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9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9D9B-E987-634E-B598-01C89CF2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94C82-F251-1D43-9B51-788985B54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B2D9C-F7C3-604A-8DDE-AF6915E0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EE438-7379-EA43-A605-940A980E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00E46-1E85-594D-A0E5-44D971E5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61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76275-2841-5645-98DA-1364BAE19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621C8-E034-B642-943D-71E8AE2D3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E189B-9B55-8240-918C-AD46C6B7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AA349-7BC3-4446-A8D3-0F879F1C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1FA5E-4B01-234D-A36F-3C6E2EB5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8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33AE-4155-6A4F-BFA2-BACC12B9E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140" y="102204"/>
            <a:ext cx="8868047" cy="810531"/>
          </a:xfrm>
        </p:spPr>
        <p:txBody>
          <a:bodyPr/>
          <a:lstStyle/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C737E-2398-6142-8A82-8BC0BC1EF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8813F-B824-6644-AFEE-1E3B9DAE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EC679-3EAA-2646-AB9D-4317F9C2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4D8C-DC59-FE4D-AD5E-8E728987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07EB2C-1744-554D-9493-AD485458BA59}"/>
              </a:ext>
            </a:extLst>
          </p:cNvPr>
          <p:cNvCxnSpPr/>
          <p:nvPr userDrawn="1"/>
        </p:nvCxnSpPr>
        <p:spPr>
          <a:xfrm>
            <a:off x="192715" y="892878"/>
            <a:ext cx="474018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1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3D5B-FD3D-7D4B-BB17-192D0322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ED751-6A04-5344-BADD-37ED2B0BC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7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F10EA-A92E-7F45-89AB-E0297CA7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8B16A-D73E-C544-9AF5-23C8E18F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3B17-FE9D-1A45-94AE-D48C03F4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9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338E-2964-2B4A-B87A-E37D13543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2019D-8C8C-774C-843D-91601D1F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870B4-EF1D-B74D-A596-35A2F3DB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49CC7-290A-F74A-B95A-3A2F42DB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81A91-BBE3-0648-813A-EBC05C91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‹N›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5E7669-7ACB-724A-B67A-80092CE51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140" y="102204"/>
            <a:ext cx="8868047" cy="810531"/>
          </a:xfrm>
        </p:spPr>
        <p:txBody>
          <a:bodyPr/>
          <a:lstStyle/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58ED4A-44C4-CF4F-9720-AF0103E18889}"/>
              </a:ext>
            </a:extLst>
          </p:cNvPr>
          <p:cNvCxnSpPr/>
          <p:nvPr userDrawn="1"/>
        </p:nvCxnSpPr>
        <p:spPr>
          <a:xfrm>
            <a:off x="192715" y="892878"/>
            <a:ext cx="474018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71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803-B815-AC4C-9AF6-74A3E2FB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29C07-DE0D-F44F-A760-5D66CD46E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5EAF1-B563-7546-923C-F5509C7D1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F48A9-90AD-CF4A-8ABC-AFE444A93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7A771-699D-9C4C-B03B-B242AEC8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DA409-4996-E14A-90DA-F57B980D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7627A-B887-4F4A-B141-CAA3925C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701BD-E0EB-3041-A655-3A8068B1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9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B7998-F789-274A-82A4-30033D22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C8B0C-3000-EF44-97F7-54A2FF92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E5D2C-9F7B-8D43-B103-0D847F5C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‹N›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E61BBF-02AB-464B-BB85-FBDA199C51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140" y="102204"/>
            <a:ext cx="8868047" cy="810531"/>
          </a:xfrm>
        </p:spPr>
        <p:txBody>
          <a:bodyPr/>
          <a:lstStyle/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C9F4DB-50A1-3C48-8CBC-118245EF64FE}"/>
              </a:ext>
            </a:extLst>
          </p:cNvPr>
          <p:cNvCxnSpPr/>
          <p:nvPr userDrawn="1"/>
        </p:nvCxnSpPr>
        <p:spPr>
          <a:xfrm>
            <a:off x="192715" y="892878"/>
            <a:ext cx="474018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620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23640E-A193-354A-A58D-E884ECFF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59B87-78D9-4545-BC94-6BE9370F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CE4E8-8442-E448-A445-418AB787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1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BF12-B5C3-3742-A5A0-CD60AADC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2E04-BD34-F742-A0BC-5F560C7C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3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0E551-0A04-EA41-B147-D3DD04E69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8CD75-76E5-B542-A788-58D63857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846-13CE-DA4D-8F1D-0905C80C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A32F6-CCA6-E041-885A-2B9CDB2A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639D-57D6-0A4C-940A-65F018FD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AF5E4-410F-5C43-B986-5ABF05C01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3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A7E68-A591-AA45-8589-5299A2338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B5F3B-A027-8F49-ADDB-3D886541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B3AA9-F2B0-F747-AF2C-36841ACD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FDDBF-9537-244D-ABA8-B3F0CF6C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8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83F77-EEB1-7E4E-BF76-D1D79BEB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0" y="84273"/>
            <a:ext cx="8868047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A4D7D-DEA3-9246-BAE4-567F8B138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6" y="1214849"/>
            <a:ext cx="8503920" cy="4962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67416-833E-0345-B1AA-002A627A1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1DF76E-111E-FF4F-9E1F-53B400A1FB8D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8E350-4B0F-ED43-816E-90CC87486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90C3D-A971-A444-A923-73E660727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DA3EB-DBB4-1E42-8DE9-3D3655F03A5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4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yersgroup.github.io/relat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31ABC-00EA-5F42-ACA1-197C41A4E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222" y="1895747"/>
            <a:ext cx="8515348" cy="125385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Learning about evolution by building coalescent trees</a:t>
            </a:r>
            <a:endParaRPr lang="en-GB" sz="2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53A224-25DF-884A-8E8F-FF378CD7B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3429000"/>
            <a:ext cx="8515348" cy="436495"/>
          </a:xfrm>
        </p:spPr>
        <p:txBody>
          <a:bodyPr>
            <a:normAutofit/>
          </a:bodyPr>
          <a:lstStyle/>
          <a:p>
            <a:r>
              <a:rPr lang="en-US" dirty="0"/>
              <a:t>Leo Speidel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DB3D2-1987-8347-A0B3-8BBDC7264268}"/>
              </a:ext>
            </a:extLst>
          </p:cNvPr>
          <p:cNvSpPr txBox="1"/>
          <p:nvPr/>
        </p:nvSpPr>
        <p:spPr>
          <a:xfrm>
            <a:off x="1764596" y="1844287"/>
            <a:ext cx="5614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2021 EMBO Course in Population Genomics</a:t>
            </a:r>
          </a:p>
        </p:txBody>
      </p:sp>
      <p:pic>
        <p:nvPicPr>
          <p:cNvPr id="8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9333C71C-99F2-E44B-B27B-01B4868E6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58" y="3260324"/>
            <a:ext cx="3383543" cy="33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42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2FAE-004A-C848-8D32-F28BF892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locus can already tell us a lot about our history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794D46B-AD20-9946-9D09-E4882B5AB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9"/>
          <a:stretch/>
        </p:blipFill>
        <p:spPr>
          <a:xfrm>
            <a:off x="106139" y="1525663"/>
            <a:ext cx="7030641" cy="4970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7AFD2B-703B-2C4D-B16A-1D56BF71D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503"/>
          <a:stretch/>
        </p:blipFill>
        <p:spPr>
          <a:xfrm>
            <a:off x="4838245" y="1278370"/>
            <a:ext cx="4305755" cy="2172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D46EB-2561-3444-8947-3FB0A8ADCD80}"/>
              </a:ext>
            </a:extLst>
          </p:cNvPr>
          <p:cNvSpPr txBox="1"/>
          <p:nvPr/>
        </p:nvSpPr>
        <p:spPr>
          <a:xfrm rot="16200000">
            <a:off x="4139215" y="3630325"/>
            <a:ext cx="851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Denisova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4B2AF-9516-9047-80BB-AABB284F2CE2}"/>
              </a:ext>
            </a:extLst>
          </p:cNvPr>
          <p:cNvSpPr txBox="1"/>
          <p:nvPr/>
        </p:nvSpPr>
        <p:spPr>
          <a:xfrm rot="16200000">
            <a:off x="984135" y="3287800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Neanderthal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9F3373-5D38-C941-B26E-7338A468E56A}"/>
              </a:ext>
            </a:extLst>
          </p:cNvPr>
          <p:cNvCxnSpPr/>
          <p:nvPr/>
        </p:nvCxnSpPr>
        <p:spPr>
          <a:xfrm flipH="1">
            <a:off x="1688816" y="1891614"/>
            <a:ext cx="3149429" cy="13221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C4DC4B-DD99-A247-BD25-D73BEE73D393}"/>
              </a:ext>
            </a:extLst>
          </p:cNvPr>
          <p:cNvCxnSpPr/>
          <p:nvPr/>
        </p:nvCxnSpPr>
        <p:spPr>
          <a:xfrm>
            <a:off x="318052" y="4909931"/>
            <a:ext cx="695739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15919B-FB19-0749-9D16-52CABBF1A152}"/>
              </a:ext>
            </a:extLst>
          </p:cNvPr>
          <p:cNvSpPr txBox="1"/>
          <p:nvPr/>
        </p:nvSpPr>
        <p:spPr>
          <a:xfrm>
            <a:off x="7337456" y="4700173"/>
            <a:ext cx="157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~60k years ago</a:t>
            </a:r>
          </a:p>
        </p:txBody>
      </p:sp>
    </p:spTree>
    <p:extLst>
      <p:ext uri="{BB962C8B-B14F-4D97-AF65-F5344CB8AC3E}">
        <p14:creationId xmlns:p14="http://schemas.microsoft.com/office/powerpoint/2010/main" val="32678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43CC-6C09-6841-B62B-6B4AA1C4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Positive selection: rapidly spreading lineage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1E630-3A88-EF4B-998C-B8682D0008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98"/>
          <a:stretch/>
        </p:blipFill>
        <p:spPr>
          <a:xfrm>
            <a:off x="1208704" y="1349649"/>
            <a:ext cx="7112186" cy="5024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5FFCE0-349B-8E4E-8085-28305E5C0B03}"/>
              </a:ext>
            </a:extLst>
          </p:cNvPr>
          <p:cNvSpPr txBox="1"/>
          <p:nvPr/>
        </p:nvSpPr>
        <p:spPr>
          <a:xfrm>
            <a:off x="2951276" y="4398684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Lactose tolerance </a:t>
            </a:r>
          </a:p>
          <a:p>
            <a:r>
              <a:rPr lang="en-US" dirty="0"/>
              <a:t>as adults (rs4988235)</a:t>
            </a:r>
          </a:p>
        </p:txBody>
      </p:sp>
    </p:spTree>
    <p:extLst>
      <p:ext uri="{BB962C8B-B14F-4D97-AF65-F5344CB8AC3E}">
        <p14:creationId xmlns:p14="http://schemas.microsoft.com/office/powerpoint/2010/main" val="532262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4B07-E8C6-5549-9791-8155AFFC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Clusters of mutations in time can capture </a:t>
            </a:r>
            <a:br>
              <a:rPr lang="en-US" dirty="0"/>
            </a:br>
            <a:r>
              <a:rPr lang="en-US" dirty="0"/>
              <a:t>changes in mutation rate 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03F52C2-A321-CD46-B00A-6E16DDBEC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396" y="2457685"/>
            <a:ext cx="4839398" cy="2954534"/>
          </a:xfrm>
          <a:prstGeom prst="rect">
            <a:avLst/>
          </a:prstGeom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BF113DC-F665-DE47-B418-9B4004B080AA}"/>
              </a:ext>
            </a:extLst>
          </p:cNvPr>
          <p:cNvSpPr/>
          <p:nvPr/>
        </p:nvSpPr>
        <p:spPr>
          <a:xfrm>
            <a:off x="2381690" y="342900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DF8073-A0D9-6F4C-B0F9-B0BDEA5E8267}"/>
              </a:ext>
            </a:extLst>
          </p:cNvPr>
          <p:cNvCxnSpPr/>
          <p:nvPr/>
        </p:nvCxnSpPr>
        <p:spPr>
          <a:xfrm>
            <a:off x="5773479" y="1828800"/>
            <a:ext cx="23604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6EEC17-7130-C24E-A393-A767642E6C89}"/>
              </a:ext>
            </a:extLst>
          </p:cNvPr>
          <p:cNvCxnSpPr/>
          <p:nvPr/>
        </p:nvCxnSpPr>
        <p:spPr>
          <a:xfrm>
            <a:off x="5773479" y="1828800"/>
            <a:ext cx="0" cy="4433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7F6395-2E3C-D643-B2CE-E0C2865DA11F}"/>
              </a:ext>
            </a:extLst>
          </p:cNvPr>
          <p:cNvSpPr txBox="1"/>
          <p:nvPr/>
        </p:nvSpPr>
        <p:spPr>
          <a:xfrm>
            <a:off x="6337004" y="1504619"/>
            <a:ext cx="148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1B341-7916-D84C-B5D6-2AB5B2C5F7CF}"/>
              </a:ext>
            </a:extLst>
          </p:cNvPr>
          <p:cNvSpPr txBox="1"/>
          <p:nvPr/>
        </p:nvSpPr>
        <p:spPr>
          <a:xfrm rot="16200000">
            <a:off x="5281678" y="383800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56AFB6-2F31-8242-B653-4BDDEFCBC1BF}"/>
              </a:ext>
            </a:extLst>
          </p:cNvPr>
          <p:cNvCxnSpPr>
            <a:cxnSpLocks/>
          </p:cNvCxnSpPr>
          <p:nvPr/>
        </p:nvCxnSpPr>
        <p:spPr>
          <a:xfrm>
            <a:off x="6337004" y="1828800"/>
            <a:ext cx="0" cy="16693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D67AB6-A0B3-A049-9BA6-B12CD703F08B}"/>
              </a:ext>
            </a:extLst>
          </p:cNvPr>
          <p:cNvCxnSpPr>
            <a:cxnSpLocks/>
          </p:cNvCxnSpPr>
          <p:nvPr/>
        </p:nvCxnSpPr>
        <p:spPr>
          <a:xfrm>
            <a:off x="6337004" y="3413050"/>
            <a:ext cx="871870" cy="0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73CADB-3A54-9348-A3C7-C38123F3ADB1}"/>
              </a:ext>
            </a:extLst>
          </p:cNvPr>
          <p:cNvCxnSpPr>
            <a:cxnSpLocks/>
          </p:cNvCxnSpPr>
          <p:nvPr/>
        </p:nvCxnSpPr>
        <p:spPr>
          <a:xfrm>
            <a:off x="7219507" y="3413050"/>
            <a:ext cx="0" cy="1052623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460D96-42C0-6E45-BFC0-0A9E612F4E0C}"/>
              </a:ext>
            </a:extLst>
          </p:cNvPr>
          <p:cNvCxnSpPr>
            <a:cxnSpLocks/>
          </p:cNvCxnSpPr>
          <p:nvPr/>
        </p:nvCxnSpPr>
        <p:spPr>
          <a:xfrm flipH="1">
            <a:off x="6337004" y="4465673"/>
            <a:ext cx="871870" cy="0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510075-4967-C543-813F-8FDCF6079DB5}"/>
              </a:ext>
            </a:extLst>
          </p:cNvPr>
          <p:cNvCxnSpPr>
            <a:cxnSpLocks/>
          </p:cNvCxnSpPr>
          <p:nvPr/>
        </p:nvCxnSpPr>
        <p:spPr>
          <a:xfrm>
            <a:off x="6337004" y="3296093"/>
            <a:ext cx="0" cy="29664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2A3752A-5BF3-C745-B5EE-A2CA7B3462AA}"/>
              </a:ext>
            </a:extLst>
          </p:cNvPr>
          <p:cNvSpPr/>
          <p:nvPr/>
        </p:nvSpPr>
        <p:spPr>
          <a:xfrm>
            <a:off x="2381690" y="189998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9DF8B8-533C-824F-8F23-0B333408545A}"/>
              </a:ext>
            </a:extLst>
          </p:cNvPr>
          <p:cNvSpPr/>
          <p:nvPr/>
        </p:nvSpPr>
        <p:spPr>
          <a:xfrm>
            <a:off x="3629244" y="248345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A96AFD-181D-384C-AEFB-5F9E045B4AE1}"/>
              </a:ext>
            </a:extLst>
          </p:cNvPr>
          <p:cNvSpPr/>
          <p:nvPr/>
        </p:nvSpPr>
        <p:spPr>
          <a:xfrm>
            <a:off x="3634919" y="342508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A1440B-63E3-144B-B69D-B117EAA282F1}"/>
              </a:ext>
            </a:extLst>
          </p:cNvPr>
          <p:cNvSpPr/>
          <p:nvPr/>
        </p:nvSpPr>
        <p:spPr>
          <a:xfrm>
            <a:off x="3639877" y="368088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C972BC-384C-2248-BE88-DB2BD8B1B048}"/>
              </a:ext>
            </a:extLst>
          </p:cNvPr>
          <p:cNvSpPr/>
          <p:nvPr/>
        </p:nvSpPr>
        <p:spPr>
          <a:xfrm>
            <a:off x="2002460" y="381278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DD7D2F-BF29-DD4B-8583-CEEAE3FDBAA1}"/>
              </a:ext>
            </a:extLst>
          </p:cNvPr>
          <p:cNvSpPr/>
          <p:nvPr/>
        </p:nvSpPr>
        <p:spPr>
          <a:xfrm>
            <a:off x="2797092" y="396290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BCD890-3747-9241-BA43-CB0A3810CCA5}"/>
              </a:ext>
            </a:extLst>
          </p:cNvPr>
          <p:cNvSpPr/>
          <p:nvPr/>
        </p:nvSpPr>
        <p:spPr>
          <a:xfrm>
            <a:off x="3501724" y="4143943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2D673C-0C3B-3344-892E-5630541E7FCE}"/>
              </a:ext>
            </a:extLst>
          </p:cNvPr>
          <p:cNvSpPr/>
          <p:nvPr/>
        </p:nvSpPr>
        <p:spPr>
          <a:xfrm>
            <a:off x="3778120" y="402644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375BD0-46B6-1E4B-BD1E-0E3055EFCC86}"/>
              </a:ext>
            </a:extLst>
          </p:cNvPr>
          <p:cNvSpPr/>
          <p:nvPr/>
        </p:nvSpPr>
        <p:spPr>
          <a:xfrm>
            <a:off x="1555895" y="479351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2E22B4-E04D-944E-B0BC-0ABD29AD76E8}"/>
              </a:ext>
            </a:extLst>
          </p:cNvPr>
          <p:cNvSpPr/>
          <p:nvPr/>
        </p:nvSpPr>
        <p:spPr>
          <a:xfrm>
            <a:off x="2797092" y="538740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BC7BCA-FF19-B544-AA91-62236E8FA078}"/>
              </a:ext>
            </a:extLst>
          </p:cNvPr>
          <p:cNvSpPr/>
          <p:nvPr/>
        </p:nvSpPr>
        <p:spPr>
          <a:xfrm>
            <a:off x="1996009" y="59823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946F99-B48B-CA4F-AF58-3554CA4B42FE}"/>
              </a:ext>
            </a:extLst>
          </p:cNvPr>
          <p:cNvSpPr/>
          <p:nvPr/>
        </p:nvSpPr>
        <p:spPr>
          <a:xfrm>
            <a:off x="3649070" y="570197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554BCE0-A185-FA47-8FEC-327F9F7C0A12}"/>
              </a:ext>
            </a:extLst>
          </p:cNvPr>
          <p:cNvSpPr/>
          <p:nvPr/>
        </p:nvSpPr>
        <p:spPr>
          <a:xfrm>
            <a:off x="1308461" y="580235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B2417F-3AEF-3745-B03E-6D3C65696988}"/>
              </a:ext>
            </a:extLst>
          </p:cNvPr>
          <p:cNvSpPr/>
          <p:nvPr/>
        </p:nvSpPr>
        <p:spPr>
          <a:xfrm>
            <a:off x="1991500" y="4047706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7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2427E-306A-314E-8992-B64804CF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13" y="1484118"/>
            <a:ext cx="7886700" cy="2852737"/>
          </a:xfrm>
        </p:spPr>
        <p:txBody>
          <a:bodyPr/>
          <a:lstStyle/>
          <a:p>
            <a:r>
              <a:rPr lang="en-US" dirty="0"/>
              <a:t>Inferring genealogies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700B712-A828-F047-A40B-283BEE7DF0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3888" y="4337798"/>
                <a:ext cx="8346492" cy="2329219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90s – 2000s: Use the coalescent with recombination to infer genealogies, e.g. MCMC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		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tree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|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Data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)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Data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|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tree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) ∗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tree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Relate and </a:t>
                </a:r>
                <a:r>
                  <a:rPr lang="en-US" dirty="0" err="1">
                    <a:solidFill>
                      <a:schemeClr val="tx1"/>
                    </a:solidFill>
                  </a:rPr>
                  <a:t>tsinfer</a:t>
                </a:r>
                <a:r>
                  <a:rPr lang="en-US" dirty="0">
                    <a:solidFill>
                      <a:schemeClr val="tx1"/>
                    </a:solidFill>
                  </a:rPr>
                  <a:t> (2019):</a:t>
                </a: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sz="1700" dirty="0">
                    <a:solidFill>
                      <a:schemeClr val="tx1"/>
                    </a:solidFill>
                  </a:rPr>
                  <a:t>Separate inference of tree topology and branch lengths</a:t>
                </a: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sz="1700" dirty="0">
                    <a:solidFill>
                      <a:schemeClr val="tx1"/>
                    </a:solidFill>
                  </a:rPr>
                  <a:t>Use fast but approximate approach for tree topology</a:t>
                </a: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sz="1700" dirty="0">
                    <a:solidFill>
                      <a:schemeClr val="tx1"/>
                    </a:solidFill>
                  </a:rPr>
                  <a:t>Use coalescent for branch lengths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700B712-A828-F047-A40B-283BEE7DF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888" y="4337798"/>
                <a:ext cx="8346492" cy="2329219"/>
              </a:xfrm>
              <a:blipFill>
                <a:blip r:embed="rId2"/>
                <a:stretch>
                  <a:fillRect l="-303" t="-2162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FA4F2E2-CF7D-D64C-858F-BF1FE628D81A}"/>
              </a:ext>
            </a:extLst>
          </p:cNvPr>
          <p:cNvSpPr/>
          <p:nvPr/>
        </p:nvSpPr>
        <p:spPr>
          <a:xfrm>
            <a:off x="5560543" y="3441357"/>
            <a:ext cx="1488613" cy="537519"/>
          </a:xfrm>
          <a:prstGeom prst="ellipse">
            <a:avLst/>
          </a:prstGeom>
          <a:solidFill>
            <a:srgbClr val="EC7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04D57-C2B2-B542-85C2-DBC49727CD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0073" y="0"/>
            <a:ext cx="5983853" cy="335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74947E-E394-2E4D-86F7-94BAFB77BAC5}"/>
              </a:ext>
            </a:extLst>
          </p:cNvPr>
          <p:cNvSpPr txBox="1"/>
          <p:nvPr/>
        </p:nvSpPr>
        <p:spPr>
          <a:xfrm>
            <a:off x="5560543" y="3507178"/>
            <a:ext cx="1488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Old problem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5A07E9E-F419-D846-9A64-BC2572740C44}"/>
              </a:ext>
            </a:extLst>
          </p:cNvPr>
          <p:cNvSpPr/>
          <p:nvPr/>
        </p:nvSpPr>
        <p:spPr>
          <a:xfrm>
            <a:off x="6398609" y="5543492"/>
            <a:ext cx="222422" cy="102561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FC5F6-7630-4D45-8E59-72887A1E6345}"/>
              </a:ext>
            </a:extLst>
          </p:cNvPr>
          <p:cNvSpPr txBox="1"/>
          <p:nvPr/>
        </p:nvSpPr>
        <p:spPr>
          <a:xfrm>
            <a:off x="6621031" y="5733131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Scalable to many </a:t>
            </a:r>
          </a:p>
          <a:p>
            <a:r>
              <a:rPr lang="en-US" dirty="0"/>
              <a:t>thousands of samples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DAC5E0D-F9CB-7743-995B-AEB7E525AD82}"/>
              </a:ext>
            </a:extLst>
          </p:cNvPr>
          <p:cNvSpPr/>
          <p:nvPr/>
        </p:nvSpPr>
        <p:spPr>
          <a:xfrm rot="5400000">
            <a:off x="5781212" y="4681619"/>
            <a:ext cx="91092" cy="66194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F5832-58B4-EA4C-95BA-795FA5B90DC0}"/>
              </a:ext>
            </a:extLst>
          </p:cNvPr>
          <p:cNvSpPr txBox="1"/>
          <p:nvPr/>
        </p:nvSpPr>
        <p:spPr>
          <a:xfrm>
            <a:off x="5328919" y="4990197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coalescent</a:t>
            </a:r>
          </a:p>
        </p:txBody>
      </p:sp>
    </p:spTree>
    <p:extLst>
      <p:ext uri="{BB962C8B-B14F-4D97-AF65-F5344CB8AC3E}">
        <p14:creationId xmlns:p14="http://schemas.microsoft.com/office/powerpoint/2010/main" val="207543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FDF868-325F-AE44-9C8C-0AB7BA2A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the underlying tree structure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3485651-33F5-4D35-B3D8-7A6511B5EC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25638"/>
            <a:ext cx="8918575" cy="2668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D8E69-13D9-4CEC-B16B-DEC8404A6AEC}"/>
              </a:ext>
            </a:extLst>
          </p:cNvPr>
          <p:cNvSpPr txBox="1"/>
          <p:nvPr/>
        </p:nvSpPr>
        <p:spPr>
          <a:xfrm>
            <a:off x="414670" y="5021888"/>
            <a:ext cx="83146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cs typeface="Calibri"/>
              </a:rPr>
              <a:t>Every mutation shows the existence of a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Mutations are “ordered by inclusion”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No two branches (mutations) ever show only partial overlap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347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EC0B-C87F-CE4A-8722-946071EBA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hidden Markov model to identify stretches where relationships to other are unchanged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C792D-09F6-9D45-8EC5-AD09822D8558}"/>
              </a:ext>
            </a:extLst>
          </p:cNvPr>
          <p:cNvSpPr txBox="1"/>
          <p:nvPr/>
        </p:nvSpPr>
        <p:spPr>
          <a:xfrm>
            <a:off x="225777" y="1027338"/>
            <a:ext cx="80188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tree topology, we want to quantify the order in which we are related to others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Count number of “derived mutations”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E.g., sequence a has 	1 derived mutation to (</a:t>
            </a:r>
            <a:r>
              <a:rPr lang="en-US" dirty="0" err="1"/>
              <a:t>b,c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		2 derived mutation to (</a:t>
            </a:r>
            <a:r>
              <a:rPr lang="en-US" dirty="0" err="1"/>
              <a:t>d,e,f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Coalesce mutually closest lineages</a:t>
            </a:r>
          </a:p>
          <a:p>
            <a:endParaRPr lang="en-US" dirty="0"/>
          </a:p>
          <a:p>
            <a:pPr marL="300038" lvl="2" indent="-300038">
              <a:buFont typeface="Arial" panose="020B0604020202020204" pitchFamily="34" charset="0"/>
              <a:buChar char="•"/>
            </a:pPr>
            <a:r>
              <a:rPr lang="en-US" dirty="0"/>
              <a:t>No recombination: Guaranteed to build tree consistent with data</a:t>
            </a:r>
          </a:p>
          <a:p>
            <a:pPr marL="300038" lvl="2" indent="-300038">
              <a:buFont typeface="Arial" panose="020B0604020202020204" pitchFamily="34" charset="0"/>
              <a:buChar char="•"/>
            </a:pPr>
            <a:r>
              <a:rPr lang="en-US" dirty="0"/>
              <a:t>This is not the case if we use “pairwise differences” (UPGMA)</a:t>
            </a:r>
          </a:p>
          <a:p>
            <a:pPr marL="757238" lvl="3" indent="-300038">
              <a:buFont typeface="Arial" panose="020B0604020202020204" pitchFamily="34" charset="0"/>
              <a:buChar char="•"/>
            </a:pPr>
            <a:r>
              <a:rPr lang="en-US" dirty="0"/>
              <a:t>a and (</a:t>
            </a:r>
            <a:r>
              <a:rPr lang="en-US" dirty="0" err="1"/>
              <a:t>d,e,f</a:t>
            </a:r>
            <a:r>
              <a:rPr lang="en-US" dirty="0"/>
              <a:t>) are closer than a and (</a:t>
            </a:r>
            <a:r>
              <a:rPr lang="en-US" dirty="0" err="1"/>
              <a:t>b,c</a:t>
            </a:r>
            <a:r>
              <a:rPr lang="en-US" dirty="0"/>
              <a:t>)</a:t>
            </a:r>
          </a:p>
          <a:p>
            <a:pPr marL="457200" lvl="3"/>
            <a:endParaRPr lang="en-US" dirty="0"/>
          </a:p>
          <a:p>
            <a:pPr marL="457200" lvl="3"/>
            <a:endParaRPr lang="en-US" dirty="0"/>
          </a:p>
          <a:p>
            <a:pPr marL="300038" lvl="2" indent="-300038">
              <a:buFont typeface="Arial" panose="020B0604020202020204" pitchFamily="34" charset="0"/>
              <a:buChar char="•"/>
            </a:pPr>
            <a:r>
              <a:rPr lang="en-US" dirty="0"/>
              <a:t>Use HMM to count derived mutations accounting for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00C4F9-A4DC-1F47-859A-ED0F40AA6FBD}"/>
              </a:ext>
            </a:extLst>
          </p:cNvPr>
          <p:cNvGrpSpPr/>
          <p:nvPr/>
        </p:nvGrpSpPr>
        <p:grpSpPr>
          <a:xfrm>
            <a:off x="7366132" y="1475219"/>
            <a:ext cx="1608055" cy="2859538"/>
            <a:chOff x="7206623" y="3825259"/>
            <a:chExt cx="1608055" cy="285953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EA5F5E-6DCC-C046-8D87-AB5DEB450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1406"/>
            <a:stretch/>
          </p:blipFill>
          <p:spPr>
            <a:xfrm rot="5400000">
              <a:off x="6708293" y="4323589"/>
              <a:ext cx="2604715" cy="1608055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3EDB2F8-EA21-A442-A4CC-B10C661863B0}"/>
                </a:ext>
              </a:extLst>
            </p:cNvPr>
            <p:cNvSpPr/>
            <p:nvPr/>
          </p:nvSpPr>
          <p:spPr>
            <a:xfrm>
              <a:off x="7308778" y="5371747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CE1AA3-D722-E94B-ADC3-980677408D87}"/>
                </a:ext>
              </a:extLst>
            </p:cNvPr>
            <p:cNvSpPr/>
            <p:nvPr/>
          </p:nvSpPr>
          <p:spPr>
            <a:xfrm>
              <a:off x="7702417" y="5833107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16BCD75-062C-7D44-B74B-71F1055A3C04}"/>
                </a:ext>
              </a:extLst>
            </p:cNvPr>
            <p:cNvSpPr/>
            <p:nvPr/>
          </p:nvSpPr>
          <p:spPr>
            <a:xfrm>
              <a:off x="7702417" y="5000382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E5F384B-D92A-4942-970A-D8405047BB5A}"/>
                </a:ext>
              </a:extLst>
            </p:cNvPr>
            <p:cNvSpPr/>
            <p:nvPr/>
          </p:nvSpPr>
          <p:spPr>
            <a:xfrm>
              <a:off x="8303727" y="4791494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392E76-EE61-FF4A-8FA4-730FE8A89DC1}"/>
                </a:ext>
              </a:extLst>
            </p:cNvPr>
            <p:cNvSpPr/>
            <p:nvPr/>
          </p:nvSpPr>
          <p:spPr>
            <a:xfrm>
              <a:off x="8303727" y="5424505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5E14C20-E557-0F4F-BAA4-9B0CF7DADF9D}"/>
                </a:ext>
              </a:extLst>
            </p:cNvPr>
            <p:cNvSpPr/>
            <p:nvPr/>
          </p:nvSpPr>
          <p:spPr>
            <a:xfrm>
              <a:off x="7702417" y="5397699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CFD1ED4-A9DD-F346-9DFA-C562F9105CE7}"/>
                </a:ext>
              </a:extLst>
            </p:cNvPr>
            <p:cNvSpPr/>
            <p:nvPr/>
          </p:nvSpPr>
          <p:spPr>
            <a:xfrm>
              <a:off x="8096056" y="6276279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6EA58C8-1737-8449-A07A-BA87E4A3A125}"/>
                </a:ext>
              </a:extLst>
            </p:cNvPr>
            <p:cNvSpPr/>
            <p:nvPr/>
          </p:nvSpPr>
          <p:spPr>
            <a:xfrm>
              <a:off x="7508329" y="4078379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7DE646A-CDB7-C94E-85CC-874DDC4E909E}"/>
                </a:ext>
              </a:extLst>
            </p:cNvPr>
            <p:cNvSpPr/>
            <p:nvPr/>
          </p:nvSpPr>
          <p:spPr>
            <a:xfrm>
              <a:off x="7702417" y="4611610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3AE40F-9CED-9845-941F-4DC8D31F2621}"/>
                </a:ext>
              </a:extLst>
            </p:cNvPr>
            <p:cNvSpPr txBox="1"/>
            <p:nvPr/>
          </p:nvSpPr>
          <p:spPr>
            <a:xfrm>
              <a:off x="7226889" y="631546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2A0B55-5BF2-5048-A980-BDA7ABD286B9}"/>
                </a:ext>
              </a:extLst>
            </p:cNvPr>
            <p:cNvSpPr txBox="1"/>
            <p:nvPr/>
          </p:nvSpPr>
          <p:spPr>
            <a:xfrm>
              <a:off x="7494305" y="630946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77BEC5-FAC6-954A-BB4B-53920D5BB91E}"/>
                </a:ext>
              </a:extLst>
            </p:cNvPr>
            <p:cNvSpPr txBox="1"/>
            <p:nvPr/>
          </p:nvSpPr>
          <p:spPr>
            <a:xfrm>
              <a:off x="7754236" y="630915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AF5E33-6A03-484D-9D12-9BAFE7C189F9}"/>
                </a:ext>
              </a:extLst>
            </p:cNvPr>
            <p:cNvSpPr txBox="1"/>
            <p:nvPr/>
          </p:nvSpPr>
          <p:spPr>
            <a:xfrm>
              <a:off x="7995566" y="63040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2A101E-5272-6244-8AB6-1C26D209F9C7}"/>
                </a:ext>
              </a:extLst>
            </p:cNvPr>
            <p:cNvSpPr txBox="1"/>
            <p:nvPr/>
          </p:nvSpPr>
          <p:spPr>
            <a:xfrm>
              <a:off x="8268759" y="62982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34D7554-3334-BE46-BDCB-CDB296C147D3}"/>
                </a:ext>
              </a:extLst>
            </p:cNvPr>
            <p:cNvSpPr txBox="1"/>
            <p:nvPr/>
          </p:nvSpPr>
          <p:spPr>
            <a:xfrm>
              <a:off x="8542136" y="630334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C9565C-F050-214E-9490-D195C24B4D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79"/>
          <a:stretch/>
        </p:blipFill>
        <p:spPr>
          <a:xfrm>
            <a:off x="1125199" y="4513999"/>
            <a:ext cx="7453110" cy="21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CA64D8-7F63-F646-B73C-B2D639D6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433"/>
            <a:ext cx="9144000" cy="45910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E448C3-8E7B-4545-92B8-43E65F4D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Relate</a:t>
            </a:r>
          </a:p>
        </p:txBody>
      </p:sp>
    </p:spTree>
    <p:extLst>
      <p:ext uri="{BB962C8B-B14F-4D97-AF65-F5344CB8AC3E}">
        <p14:creationId xmlns:p14="http://schemas.microsoft.com/office/powerpoint/2010/main" val="2943068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E62423-B410-AC4B-BB69-2A606622A5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7650" y="1041283"/>
                <a:ext cx="6356896" cy="246785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defRPr/>
                </a:pPr>
                <a:r>
                  <a:rPr lang="en-GB" sz="1800" dirty="0"/>
                  <a:t>While there are </a:t>
                </a:r>
                <a:r>
                  <a:rPr lang="en-GB" sz="1800" i="1" dirty="0"/>
                  <a:t>j</a:t>
                </a:r>
                <a:r>
                  <a:rPr lang="en-GB" sz="1800" dirty="0"/>
                  <a:t> lineages, the rate at which a coalescence happens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1800" dirty="0"/>
                  <a:t>/</a:t>
                </a:r>
                <a:r>
                  <a:rPr lang="en-GB" sz="1800" i="1" dirty="0"/>
                  <a:t>M</a:t>
                </a:r>
                <a:r>
                  <a:rPr lang="en-GB" sz="1800" dirty="0"/>
                  <a:t>(</a:t>
                </a:r>
                <a:r>
                  <a:rPr lang="en-GB" sz="1800" i="1" dirty="0"/>
                  <a:t>t</a:t>
                </a:r>
                <a:r>
                  <a:rPr lang="en-GB" sz="1800" dirty="0"/>
                  <a:t>) a time </a:t>
                </a:r>
                <a:r>
                  <a:rPr lang="en-GB" sz="1800" i="1" dirty="0"/>
                  <a:t>t</a:t>
                </a:r>
                <a:r>
                  <a:rPr lang="en-GB" sz="1800" dirty="0"/>
                  <a:t> ago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Demography is shared genome-wide, so we average across trees</a:t>
                </a: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GB" sz="1800" dirty="0"/>
                  <a:t>So within a time interval, scaled fraction of trees where coalescence occurs is inversely proportional to M(t)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E62423-B410-AC4B-BB69-2A606622A5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1041283"/>
                <a:ext cx="6356896" cy="2467854"/>
              </a:xfrm>
              <a:blipFill>
                <a:blip r:embed="rId2"/>
                <a:stretch>
                  <a:fillRect l="-599" t="-1538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4784953-86F4-CC4B-B4CB-7B2117A5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Branch lengths and population size is estimated jointly in an EM algorithm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A377F0-5442-8E4D-BB48-21A6D2445C63}"/>
              </a:ext>
            </a:extLst>
          </p:cNvPr>
          <p:cNvSpPr/>
          <p:nvPr/>
        </p:nvSpPr>
        <p:spPr>
          <a:xfrm>
            <a:off x="742049" y="4107112"/>
            <a:ext cx="1984297" cy="810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8265B-ABF7-664B-9F6C-A42673C3F1B8}"/>
              </a:ext>
            </a:extLst>
          </p:cNvPr>
          <p:cNvSpPr txBox="1"/>
          <p:nvPr/>
        </p:nvSpPr>
        <p:spPr>
          <a:xfrm>
            <a:off x="912080" y="4343101"/>
            <a:ext cx="1644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Build Relate trees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314274-68EA-3B40-A10F-ED78E5BB6631}"/>
              </a:ext>
            </a:extLst>
          </p:cNvPr>
          <p:cNvSpPr/>
          <p:nvPr/>
        </p:nvSpPr>
        <p:spPr>
          <a:xfrm>
            <a:off x="742049" y="5229202"/>
            <a:ext cx="1984297" cy="810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D37C18-DEED-024F-A800-610FC6155413}"/>
              </a:ext>
            </a:extLst>
          </p:cNvPr>
          <p:cNvSpPr txBox="1"/>
          <p:nvPr/>
        </p:nvSpPr>
        <p:spPr>
          <a:xfrm>
            <a:off x="752807" y="5318715"/>
            <a:ext cx="1984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Infer branch lengths</a:t>
            </a:r>
          </a:p>
          <a:p>
            <a:pPr algn="ctr"/>
            <a:r>
              <a:rPr lang="en-US" sz="1600" dirty="0"/>
              <a:t>using constant M(t)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91A64A-D3F8-3648-A559-1820AE9795E7}"/>
              </a:ext>
            </a:extLst>
          </p:cNvPr>
          <p:cNvSpPr/>
          <p:nvPr/>
        </p:nvSpPr>
        <p:spPr>
          <a:xfrm>
            <a:off x="3390224" y="5229202"/>
            <a:ext cx="1984297" cy="810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6DBF5-9243-A244-AFE2-870F938F1107}"/>
              </a:ext>
            </a:extLst>
          </p:cNvPr>
          <p:cNvSpPr txBox="1"/>
          <p:nvPr/>
        </p:nvSpPr>
        <p:spPr>
          <a:xfrm>
            <a:off x="3400982" y="5441825"/>
            <a:ext cx="198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Infer M(t) from tree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537256-D988-6649-99A4-A42C7FCFC737}"/>
              </a:ext>
            </a:extLst>
          </p:cNvPr>
          <p:cNvSpPr/>
          <p:nvPr/>
        </p:nvSpPr>
        <p:spPr>
          <a:xfrm>
            <a:off x="6038399" y="5229202"/>
            <a:ext cx="1984297" cy="810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88B56A-77E2-5D47-9F2C-E4406A857188}"/>
              </a:ext>
            </a:extLst>
          </p:cNvPr>
          <p:cNvSpPr txBox="1"/>
          <p:nvPr/>
        </p:nvSpPr>
        <p:spPr>
          <a:xfrm>
            <a:off x="6049157" y="5342080"/>
            <a:ext cx="1984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Infer branch lengths</a:t>
            </a:r>
          </a:p>
          <a:p>
            <a:pPr algn="ctr"/>
            <a:r>
              <a:rPr lang="en-US" sz="1600" dirty="0"/>
              <a:t>using constant M(t)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1F19C0-367C-2342-8F1F-2B89B13F53CF}"/>
              </a:ext>
            </a:extLst>
          </p:cNvPr>
          <p:cNvCxnSpPr>
            <a:stCxn id="6" idx="2"/>
            <a:endCxn id="14" idx="0"/>
          </p:cNvCxnSpPr>
          <p:nvPr/>
        </p:nvCxnSpPr>
        <p:spPr>
          <a:xfrm>
            <a:off x="1734198" y="4917644"/>
            <a:ext cx="0" cy="311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82A962-F537-C742-9E53-1E1D3EAE51E0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737104" y="5611102"/>
            <a:ext cx="66387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1421CDB-73AC-6F44-95BE-B2DF988758A4}"/>
              </a:ext>
            </a:extLst>
          </p:cNvPr>
          <p:cNvSpPr/>
          <p:nvPr/>
        </p:nvSpPr>
        <p:spPr>
          <a:xfrm>
            <a:off x="4916244" y="4753950"/>
            <a:ext cx="1645269" cy="927402"/>
          </a:xfrm>
          <a:prstGeom prst="arc">
            <a:avLst>
              <a:gd name="adj1" fmla="val 11242438"/>
              <a:gd name="adj2" fmla="val 2116993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1B9A8B56-6092-9140-BD4A-E8D62126E023}"/>
              </a:ext>
            </a:extLst>
          </p:cNvPr>
          <p:cNvSpPr/>
          <p:nvPr/>
        </p:nvSpPr>
        <p:spPr>
          <a:xfrm rot="10800000">
            <a:off x="4959276" y="5611102"/>
            <a:ext cx="1645269" cy="927402"/>
          </a:xfrm>
          <a:prstGeom prst="arc">
            <a:avLst>
              <a:gd name="adj1" fmla="val 11242438"/>
              <a:gd name="adj2" fmla="val 2116993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C4BA35-CE12-6D43-B9C3-A31A1D117355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541774" y="5116681"/>
            <a:ext cx="12990" cy="1009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969B328-8373-C846-BFED-9D481191CF57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4932151" y="6101573"/>
            <a:ext cx="46864" cy="74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0689830-5B3C-A241-833E-AD0269871129}"/>
              </a:ext>
            </a:extLst>
          </p:cNvPr>
          <p:cNvSpPr txBox="1"/>
          <p:nvPr/>
        </p:nvSpPr>
        <p:spPr>
          <a:xfrm>
            <a:off x="247649" y="5898774"/>
            <a:ext cx="1477199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EC7C33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Using the coalescent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EA613B-BA4B-FF4B-AEDB-2F9CE947B58C}"/>
              </a:ext>
            </a:extLst>
          </p:cNvPr>
          <p:cNvSpPr txBox="1"/>
          <p:nvPr/>
        </p:nvSpPr>
        <p:spPr>
          <a:xfrm>
            <a:off x="7252231" y="5904755"/>
            <a:ext cx="1477199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EC7C33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Using the coalescent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D133E3-D4B2-B347-8372-82B8ED21C23C}"/>
              </a:ext>
            </a:extLst>
          </p:cNvPr>
          <p:cNvSpPr txBox="1"/>
          <p:nvPr/>
        </p:nvSpPr>
        <p:spPr>
          <a:xfrm>
            <a:off x="1663651" y="3966901"/>
            <a:ext cx="212539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EC7C33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Li-and Stephens copying model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35AC89-EEF5-FA47-8F4A-E75185A75A08}"/>
              </a:ext>
            </a:extLst>
          </p:cNvPr>
          <p:cNvSpPr txBox="1"/>
          <p:nvPr/>
        </p:nvSpPr>
        <p:spPr>
          <a:xfrm>
            <a:off x="3050441" y="5898773"/>
            <a:ext cx="1477199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EC7C33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Using the coalescent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0C4F92-52CE-2D47-9871-05ED484806D4}"/>
              </a:ext>
            </a:extLst>
          </p:cNvPr>
          <p:cNvSpPr txBox="1"/>
          <p:nvPr/>
        </p:nvSpPr>
        <p:spPr>
          <a:xfrm>
            <a:off x="5039523" y="439928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 algorithm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C17DD2E-5831-D046-9DC4-0122A21BA88F}"/>
              </a:ext>
            </a:extLst>
          </p:cNvPr>
          <p:cNvCxnSpPr/>
          <p:nvPr/>
        </p:nvCxnSpPr>
        <p:spPr>
          <a:xfrm>
            <a:off x="7725312" y="131218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C60CACC-E2AB-734C-BE3F-F6DEA757C2AE}"/>
              </a:ext>
            </a:extLst>
          </p:cNvPr>
          <p:cNvCxnSpPr/>
          <p:nvPr/>
        </p:nvCxnSpPr>
        <p:spPr>
          <a:xfrm>
            <a:off x="7050368" y="155220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035E683-6CC4-7347-A20D-DF13ED6370FC}"/>
              </a:ext>
            </a:extLst>
          </p:cNvPr>
          <p:cNvCxnSpPr/>
          <p:nvPr/>
        </p:nvCxnSpPr>
        <p:spPr>
          <a:xfrm>
            <a:off x="7386601" y="155220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0BC0B4F-7311-7C4E-BE06-4DD6EDBB34A4}"/>
              </a:ext>
            </a:extLst>
          </p:cNvPr>
          <p:cNvCxnSpPr/>
          <p:nvPr/>
        </p:nvCxnSpPr>
        <p:spPr>
          <a:xfrm>
            <a:off x="7725312" y="155220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47D4A8-73D4-504B-8EA4-0EBF79991ABA}"/>
              </a:ext>
            </a:extLst>
          </p:cNvPr>
          <p:cNvCxnSpPr/>
          <p:nvPr/>
        </p:nvCxnSpPr>
        <p:spPr>
          <a:xfrm>
            <a:off x="7050368" y="131218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962D907-A111-204A-A197-5C999A2B6E7C}"/>
              </a:ext>
            </a:extLst>
          </p:cNvPr>
          <p:cNvCxnSpPr/>
          <p:nvPr/>
        </p:nvCxnSpPr>
        <p:spPr>
          <a:xfrm>
            <a:off x="7386601" y="131218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C00F3C6-9ADA-AA40-B749-7C57ACD8F3FF}"/>
              </a:ext>
            </a:extLst>
          </p:cNvPr>
          <p:cNvCxnSpPr/>
          <p:nvPr/>
        </p:nvCxnSpPr>
        <p:spPr>
          <a:xfrm>
            <a:off x="7050368" y="179222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D59CED-1070-EE43-ACE0-764DB41DE208}"/>
              </a:ext>
            </a:extLst>
          </p:cNvPr>
          <p:cNvCxnSpPr/>
          <p:nvPr/>
        </p:nvCxnSpPr>
        <p:spPr>
          <a:xfrm>
            <a:off x="7386601" y="179222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EAEC908-34E2-B04E-A07F-2137C8EE0138}"/>
              </a:ext>
            </a:extLst>
          </p:cNvPr>
          <p:cNvCxnSpPr/>
          <p:nvPr/>
        </p:nvCxnSpPr>
        <p:spPr>
          <a:xfrm>
            <a:off x="7725312" y="179222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56426F3-E491-084E-B638-6F8C6BB42D2F}"/>
              </a:ext>
            </a:extLst>
          </p:cNvPr>
          <p:cNvCxnSpPr/>
          <p:nvPr/>
        </p:nvCxnSpPr>
        <p:spPr>
          <a:xfrm>
            <a:off x="7050368" y="203224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AD5FD9-436E-7248-8646-95382334DEE1}"/>
              </a:ext>
            </a:extLst>
          </p:cNvPr>
          <p:cNvCxnSpPr/>
          <p:nvPr/>
        </p:nvCxnSpPr>
        <p:spPr>
          <a:xfrm>
            <a:off x="7386601" y="203224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DEA1774-0F3C-5F4E-8F51-C5E5D3A630DC}"/>
              </a:ext>
            </a:extLst>
          </p:cNvPr>
          <p:cNvCxnSpPr/>
          <p:nvPr/>
        </p:nvCxnSpPr>
        <p:spPr>
          <a:xfrm>
            <a:off x="7725312" y="203224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221C351-8BB6-654D-A00B-9665856B9256}"/>
              </a:ext>
            </a:extLst>
          </p:cNvPr>
          <p:cNvCxnSpPr/>
          <p:nvPr/>
        </p:nvCxnSpPr>
        <p:spPr>
          <a:xfrm>
            <a:off x="6373772" y="25122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41D504-5A9F-074C-87AD-58E13E1D6181}"/>
              </a:ext>
            </a:extLst>
          </p:cNvPr>
          <p:cNvCxnSpPr/>
          <p:nvPr/>
        </p:nvCxnSpPr>
        <p:spPr>
          <a:xfrm>
            <a:off x="6710004" y="25122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0895A0-DE4B-2542-9D94-FF5152B1E71A}"/>
              </a:ext>
            </a:extLst>
          </p:cNvPr>
          <p:cNvCxnSpPr/>
          <p:nvPr/>
        </p:nvCxnSpPr>
        <p:spPr>
          <a:xfrm>
            <a:off x="7048716" y="25122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EA5F51-6989-1544-BCE2-110891BE1FF7}"/>
              </a:ext>
            </a:extLst>
          </p:cNvPr>
          <p:cNvCxnSpPr/>
          <p:nvPr/>
        </p:nvCxnSpPr>
        <p:spPr>
          <a:xfrm>
            <a:off x="7384949" y="25122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D3D21B2-69B9-F140-918B-57A65C7240D9}"/>
              </a:ext>
            </a:extLst>
          </p:cNvPr>
          <p:cNvCxnSpPr/>
          <p:nvPr/>
        </p:nvCxnSpPr>
        <p:spPr>
          <a:xfrm>
            <a:off x="7723659" y="2512285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7EAB0CB-EE14-CA46-8044-47D1EFE9495E}"/>
              </a:ext>
            </a:extLst>
          </p:cNvPr>
          <p:cNvCxnSpPr/>
          <p:nvPr/>
        </p:nvCxnSpPr>
        <p:spPr>
          <a:xfrm>
            <a:off x="8059893" y="25122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33FBEA3-98B8-B140-9292-70B28BC7D271}"/>
              </a:ext>
            </a:extLst>
          </p:cNvPr>
          <p:cNvCxnSpPr/>
          <p:nvPr/>
        </p:nvCxnSpPr>
        <p:spPr>
          <a:xfrm>
            <a:off x="8399429" y="25122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933663A-2C46-3842-ABDF-0039F4D8F754}"/>
              </a:ext>
            </a:extLst>
          </p:cNvPr>
          <p:cNvCxnSpPr/>
          <p:nvPr/>
        </p:nvCxnSpPr>
        <p:spPr>
          <a:xfrm>
            <a:off x="8735662" y="25122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5379AF2-630A-7342-A31B-86EBCBB5EFDF}"/>
              </a:ext>
            </a:extLst>
          </p:cNvPr>
          <p:cNvCxnSpPr/>
          <p:nvPr/>
        </p:nvCxnSpPr>
        <p:spPr>
          <a:xfrm>
            <a:off x="7048716" y="227226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34CF64E-F3F6-4A4C-A48B-F50B383CC50B}"/>
              </a:ext>
            </a:extLst>
          </p:cNvPr>
          <p:cNvCxnSpPr/>
          <p:nvPr/>
        </p:nvCxnSpPr>
        <p:spPr>
          <a:xfrm>
            <a:off x="7384949" y="2272266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451D9BE-56A2-B34C-B503-3668D8561E94}"/>
              </a:ext>
            </a:extLst>
          </p:cNvPr>
          <p:cNvCxnSpPr/>
          <p:nvPr/>
        </p:nvCxnSpPr>
        <p:spPr>
          <a:xfrm>
            <a:off x="7723659" y="2272266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CEA397E-628D-FF49-96D3-72704F67B5A4}"/>
              </a:ext>
            </a:extLst>
          </p:cNvPr>
          <p:cNvCxnSpPr/>
          <p:nvPr/>
        </p:nvCxnSpPr>
        <p:spPr>
          <a:xfrm>
            <a:off x="6373772" y="275230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CE935AD-2CC4-784F-94B3-70F689AA2833}"/>
              </a:ext>
            </a:extLst>
          </p:cNvPr>
          <p:cNvCxnSpPr/>
          <p:nvPr/>
        </p:nvCxnSpPr>
        <p:spPr>
          <a:xfrm>
            <a:off x="6710004" y="275230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093EAD-A0A1-C54B-9301-3B1B961CEDBB}"/>
              </a:ext>
            </a:extLst>
          </p:cNvPr>
          <p:cNvCxnSpPr/>
          <p:nvPr/>
        </p:nvCxnSpPr>
        <p:spPr>
          <a:xfrm>
            <a:off x="7048716" y="275230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DDDBA53-B1BF-F14D-BDEE-EB6EC29BE8E4}"/>
              </a:ext>
            </a:extLst>
          </p:cNvPr>
          <p:cNvCxnSpPr/>
          <p:nvPr/>
        </p:nvCxnSpPr>
        <p:spPr>
          <a:xfrm>
            <a:off x="7384949" y="275230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1F80B8E-D143-FA41-BE11-F013A8B7666C}"/>
              </a:ext>
            </a:extLst>
          </p:cNvPr>
          <p:cNvCxnSpPr/>
          <p:nvPr/>
        </p:nvCxnSpPr>
        <p:spPr>
          <a:xfrm>
            <a:off x="7723659" y="2752305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96663D7-7861-3E4E-BEE7-A20A64F4EE0D}"/>
              </a:ext>
            </a:extLst>
          </p:cNvPr>
          <p:cNvCxnSpPr/>
          <p:nvPr/>
        </p:nvCxnSpPr>
        <p:spPr>
          <a:xfrm>
            <a:off x="8059893" y="275230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EBE0459-D559-8E49-B4CC-DDCFEAEEE07E}"/>
              </a:ext>
            </a:extLst>
          </p:cNvPr>
          <p:cNvCxnSpPr/>
          <p:nvPr/>
        </p:nvCxnSpPr>
        <p:spPr>
          <a:xfrm>
            <a:off x="8399429" y="275230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394E2E3-A9AD-4B4B-8C4A-84F55A2338B4}"/>
              </a:ext>
            </a:extLst>
          </p:cNvPr>
          <p:cNvCxnSpPr/>
          <p:nvPr/>
        </p:nvCxnSpPr>
        <p:spPr>
          <a:xfrm>
            <a:off x="8735662" y="275230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DA75AD-6ED1-384A-A561-8335D522C789}"/>
              </a:ext>
            </a:extLst>
          </p:cNvPr>
          <p:cNvCxnSpPr/>
          <p:nvPr/>
        </p:nvCxnSpPr>
        <p:spPr>
          <a:xfrm>
            <a:off x="6375424" y="299232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E55C809-B144-9541-951B-9DE232552BC0}"/>
              </a:ext>
            </a:extLst>
          </p:cNvPr>
          <p:cNvCxnSpPr/>
          <p:nvPr/>
        </p:nvCxnSpPr>
        <p:spPr>
          <a:xfrm>
            <a:off x="6711657" y="299232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6596715-A6C3-904A-AF45-E82AF5902FCE}"/>
              </a:ext>
            </a:extLst>
          </p:cNvPr>
          <p:cNvCxnSpPr/>
          <p:nvPr/>
        </p:nvCxnSpPr>
        <p:spPr>
          <a:xfrm>
            <a:off x="7050368" y="299232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83CF2B4-1C64-0C4D-8628-6BC8FC35C1F3}"/>
              </a:ext>
            </a:extLst>
          </p:cNvPr>
          <p:cNvCxnSpPr/>
          <p:nvPr/>
        </p:nvCxnSpPr>
        <p:spPr>
          <a:xfrm>
            <a:off x="7386601" y="299232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76C2B5F-D973-6F42-9BD0-801005C4C60C}"/>
              </a:ext>
            </a:extLst>
          </p:cNvPr>
          <p:cNvCxnSpPr/>
          <p:nvPr/>
        </p:nvCxnSpPr>
        <p:spPr>
          <a:xfrm>
            <a:off x="7725312" y="299232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90A5915-7CDF-E340-9B78-50A5E8F10AEC}"/>
              </a:ext>
            </a:extLst>
          </p:cNvPr>
          <p:cNvCxnSpPr/>
          <p:nvPr/>
        </p:nvCxnSpPr>
        <p:spPr>
          <a:xfrm>
            <a:off x="8061545" y="299232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6AF528A-F381-6544-B2AC-F4825FB47FD9}"/>
              </a:ext>
            </a:extLst>
          </p:cNvPr>
          <p:cNvCxnSpPr/>
          <p:nvPr/>
        </p:nvCxnSpPr>
        <p:spPr>
          <a:xfrm>
            <a:off x="8400256" y="299232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7653486-DA83-134D-954E-972B59762118}"/>
              </a:ext>
            </a:extLst>
          </p:cNvPr>
          <p:cNvCxnSpPr/>
          <p:nvPr/>
        </p:nvCxnSpPr>
        <p:spPr>
          <a:xfrm>
            <a:off x="8736488" y="299232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30A80A-82A8-E042-9C53-775110642DE7}"/>
              </a:ext>
            </a:extLst>
          </p:cNvPr>
          <p:cNvCxnSpPr/>
          <p:nvPr/>
        </p:nvCxnSpPr>
        <p:spPr>
          <a:xfrm>
            <a:off x="6373772" y="347236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C88BC10-4536-F54B-AC4A-806AC413F358}"/>
              </a:ext>
            </a:extLst>
          </p:cNvPr>
          <p:cNvCxnSpPr/>
          <p:nvPr/>
        </p:nvCxnSpPr>
        <p:spPr>
          <a:xfrm>
            <a:off x="6710004" y="347236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52A1450-B936-864E-8DBD-9B2080BCF7F2}"/>
              </a:ext>
            </a:extLst>
          </p:cNvPr>
          <p:cNvCxnSpPr/>
          <p:nvPr/>
        </p:nvCxnSpPr>
        <p:spPr>
          <a:xfrm>
            <a:off x="7048716" y="347236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FE64BDB-7DC2-054D-A91D-12EFCE150A59}"/>
              </a:ext>
            </a:extLst>
          </p:cNvPr>
          <p:cNvCxnSpPr/>
          <p:nvPr/>
        </p:nvCxnSpPr>
        <p:spPr>
          <a:xfrm>
            <a:off x="7384949" y="347236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F4B27F9-F7F5-1B48-8338-CA37B1986F00}"/>
              </a:ext>
            </a:extLst>
          </p:cNvPr>
          <p:cNvCxnSpPr/>
          <p:nvPr/>
        </p:nvCxnSpPr>
        <p:spPr>
          <a:xfrm>
            <a:off x="7723659" y="3472365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7ED935B-308D-5C4C-AD9D-E0E1DD86F4AE}"/>
              </a:ext>
            </a:extLst>
          </p:cNvPr>
          <p:cNvCxnSpPr/>
          <p:nvPr/>
        </p:nvCxnSpPr>
        <p:spPr>
          <a:xfrm>
            <a:off x="8059893" y="347236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0D82F43-683A-864E-9376-18429BC4AF46}"/>
              </a:ext>
            </a:extLst>
          </p:cNvPr>
          <p:cNvCxnSpPr/>
          <p:nvPr/>
        </p:nvCxnSpPr>
        <p:spPr>
          <a:xfrm>
            <a:off x="8399429" y="347236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627E739-1620-0D4B-A860-A24F399B3556}"/>
              </a:ext>
            </a:extLst>
          </p:cNvPr>
          <p:cNvCxnSpPr/>
          <p:nvPr/>
        </p:nvCxnSpPr>
        <p:spPr>
          <a:xfrm>
            <a:off x="8735662" y="347236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44D5AB7-F375-294C-9070-25A43D2DBDEC}"/>
              </a:ext>
            </a:extLst>
          </p:cNvPr>
          <p:cNvCxnSpPr/>
          <p:nvPr/>
        </p:nvCxnSpPr>
        <p:spPr>
          <a:xfrm>
            <a:off x="6373772" y="323234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D63741F-E535-FC4E-B627-FFB109572934}"/>
              </a:ext>
            </a:extLst>
          </p:cNvPr>
          <p:cNvCxnSpPr/>
          <p:nvPr/>
        </p:nvCxnSpPr>
        <p:spPr>
          <a:xfrm>
            <a:off x="6710004" y="323234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258FC78-DD93-934E-BB96-BC123680B9C5}"/>
              </a:ext>
            </a:extLst>
          </p:cNvPr>
          <p:cNvCxnSpPr/>
          <p:nvPr/>
        </p:nvCxnSpPr>
        <p:spPr>
          <a:xfrm>
            <a:off x="7048716" y="323234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AF45CC0-EDA4-F64A-BD5D-94EEC74778A2}"/>
              </a:ext>
            </a:extLst>
          </p:cNvPr>
          <p:cNvCxnSpPr/>
          <p:nvPr/>
        </p:nvCxnSpPr>
        <p:spPr>
          <a:xfrm>
            <a:off x="7384949" y="323234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4BBE80B-246F-3B48-B2F3-DC9584CA23DF}"/>
              </a:ext>
            </a:extLst>
          </p:cNvPr>
          <p:cNvCxnSpPr/>
          <p:nvPr/>
        </p:nvCxnSpPr>
        <p:spPr>
          <a:xfrm>
            <a:off x="7723659" y="3232345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D085B5-0E47-A640-886F-4D91AE765C90}"/>
              </a:ext>
            </a:extLst>
          </p:cNvPr>
          <p:cNvCxnSpPr/>
          <p:nvPr/>
        </p:nvCxnSpPr>
        <p:spPr>
          <a:xfrm>
            <a:off x="8059893" y="323234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173A1A1-6CBF-0843-B58A-D3787CA03B1A}"/>
              </a:ext>
            </a:extLst>
          </p:cNvPr>
          <p:cNvCxnSpPr/>
          <p:nvPr/>
        </p:nvCxnSpPr>
        <p:spPr>
          <a:xfrm>
            <a:off x="8399429" y="323234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56DFD29-E417-D340-BCD5-47FC8DC0861A}"/>
              </a:ext>
            </a:extLst>
          </p:cNvPr>
          <p:cNvCxnSpPr/>
          <p:nvPr/>
        </p:nvCxnSpPr>
        <p:spPr>
          <a:xfrm>
            <a:off x="8735662" y="323234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2EDB382-DD79-E446-94C0-089CD463D6B1}"/>
              </a:ext>
            </a:extLst>
          </p:cNvPr>
          <p:cNvCxnSpPr/>
          <p:nvPr/>
        </p:nvCxnSpPr>
        <p:spPr>
          <a:xfrm>
            <a:off x="6373772" y="37123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58A430C-411C-1E41-A6CD-D2CE586C57B0}"/>
              </a:ext>
            </a:extLst>
          </p:cNvPr>
          <p:cNvCxnSpPr/>
          <p:nvPr/>
        </p:nvCxnSpPr>
        <p:spPr>
          <a:xfrm>
            <a:off x="6710004" y="37123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C1E0F29-F5A0-C440-AB35-BE7D463BBBE6}"/>
              </a:ext>
            </a:extLst>
          </p:cNvPr>
          <p:cNvCxnSpPr/>
          <p:nvPr/>
        </p:nvCxnSpPr>
        <p:spPr>
          <a:xfrm>
            <a:off x="7048716" y="37123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8C81BBE-948F-8747-8A6D-C4F668915A37}"/>
              </a:ext>
            </a:extLst>
          </p:cNvPr>
          <p:cNvCxnSpPr/>
          <p:nvPr/>
        </p:nvCxnSpPr>
        <p:spPr>
          <a:xfrm>
            <a:off x="7384949" y="37123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D4718F-61F3-D148-AB93-F092DB80544E}"/>
              </a:ext>
            </a:extLst>
          </p:cNvPr>
          <p:cNvCxnSpPr/>
          <p:nvPr/>
        </p:nvCxnSpPr>
        <p:spPr>
          <a:xfrm>
            <a:off x="7723659" y="3712385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CB0C1D-FA10-F544-AA55-CBAE045E7C92}"/>
              </a:ext>
            </a:extLst>
          </p:cNvPr>
          <p:cNvCxnSpPr/>
          <p:nvPr/>
        </p:nvCxnSpPr>
        <p:spPr>
          <a:xfrm>
            <a:off x="8059893" y="37123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30FDE2A-E8D7-8542-AB68-05023C199973}"/>
              </a:ext>
            </a:extLst>
          </p:cNvPr>
          <p:cNvCxnSpPr/>
          <p:nvPr/>
        </p:nvCxnSpPr>
        <p:spPr>
          <a:xfrm>
            <a:off x="8399429" y="37123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879183C-41CB-5640-85D6-75EF98B3F062}"/>
              </a:ext>
            </a:extLst>
          </p:cNvPr>
          <p:cNvCxnSpPr/>
          <p:nvPr/>
        </p:nvCxnSpPr>
        <p:spPr>
          <a:xfrm>
            <a:off x="8735662" y="371238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18ABC3E-7C82-614A-8B79-5EDD8C87321A}"/>
              </a:ext>
            </a:extLst>
          </p:cNvPr>
          <p:cNvCxnSpPr/>
          <p:nvPr/>
        </p:nvCxnSpPr>
        <p:spPr>
          <a:xfrm rot="16200000" flipV="1">
            <a:off x="7390509" y="1672215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26980FC-106B-5F48-A981-52195C172C6B}"/>
              </a:ext>
            </a:extLst>
          </p:cNvPr>
          <p:cNvCxnSpPr/>
          <p:nvPr/>
        </p:nvCxnSpPr>
        <p:spPr>
          <a:xfrm flipV="1">
            <a:off x="7507215" y="1312186"/>
            <a:ext cx="323841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28237AE-3917-DA45-B223-8F957CAD3FD0}"/>
              </a:ext>
            </a:extLst>
          </p:cNvPr>
          <p:cNvCxnSpPr/>
          <p:nvPr/>
        </p:nvCxnSpPr>
        <p:spPr>
          <a:xfrm flipH="1" flipV="1">
            <a:off x="7497301" y="2032246"/>
            <a:ext cx="339950" cy="239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A1A01A2-AF7E-B945-97DA-FE5970D47A09}"/>
              </a:ext>
            </a:extLst>
          </p:cNvPr>
          <p:cNvCxnSpPr/>
          <p:nvPr/>
        </p:nvCxnSpPr>
        <p:spPr>
          <a:xfrm flipV="1">
            <a:off x="7160243" y="2032246"/>
            <a:ext cx="346973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9E6412E-0320-F647-8953-11516A0818EA}"/>
              </a:ext>
            </a:extLst>
          </p:cNvPr>
          <p:cNvCxnSpPr/>
          <p:nvPr/>
        </p:nvCxnSpPr>
        <p:spPr>
          <a:xfrm flipH="1" flipV="1">
            <a:off x="7836425" y="2273123"/>
            <a:ext cx="665443" cy="238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3EFA433-742B-124C-B7D3-2805085B2895}"/>
              </a:ext>
            </a:extLst>
          </p:cNvPr>
          <p:cNvCxnSpPr/>
          <p:nvPr/>
        </p:nvCxnSpPr>
        <p:spPr>
          <a:xfrm rot="10800000">
            <a:off x="7161068" y="2273123"/>
            <a:ext cx="346146" cy="239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95B25F7-1238-154E-A218-A3D99807F215}"/>
              </a:ext>
            </a:extLst>
          </p:cNvPr>
          <p:cNvCxnSpPr>
            <a:cxnSpLocks/>
          </p:cNvCxnSpPr>
          <p:nvPr/>
        </p:nvCxnSpPr>
        <p:spPr>
          <a:xfrm flipH="1" flipV="1">
            <a:off x="8169146" y="2493554"/>
            <a:ext cx="8882" cy="258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7B3FE2B-4E43-044B-BD88-591836AF7DBE}"/>
              </a:ext>
            </a:extLst>
          </p:cNvPr>
          <p:cNvCxnSpPr/>
          <p:nvPr/>
        </p:nvCxnSpPr>
        <p:spPr>
          <a:xfrm rot="16200000" flipV="1">
            <a:off x="8381859" y="2632295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702C7EB-618B-1647-8FE7-C242741A691F}"/>
              </a:ext>
            </a:extLst>
          </p:cNvPr>
          <p:cNvCxnSpPr/>
          <p:nvPr/>
        </p:nvCxnSpPr>
        <p:spPr>
          <a:xfrm flipV="1">
            <a:off x="7160243" y="2512285"/>
            <a:ext cx="346146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86A5019-A725-0F42-AA25-341B6F85D6AD}"/>
              </a:ext>
            </a:extLst>
          </p:cNvPr>
          <p:cNvCxnSpPr/>
          <p:nvPr/>
        </p:nvCxnSpPr>
        <p:spPr>
          <a:xfrm flipV="1">
            <a:off x="6827314" y="2752305"/>
            <a:ext cx="332928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7705E18-3C20-174E-949E-086C6C90157C}"/>
              </a:ext>
            </a:extLst>
          </p:cNvPr>
          <p:cNvCxnSpPr/>
          <p:nvPr/>
        </p:nvCxnSpPr>
        <p:spPr>
          <a:xfrm rot="10800000">
            <a:off x="8178028" y="2752305"/>
            <a:ext cx="323841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7A8AC1A-6EE2-DF44-95A6-0FF7B084928F}"/>
              </a:ext>
            </a:extLst>
          </p:cNvPr>
          <p:cNvCxnSpPr/>
          <p:nvPr/>
        </p:nvCxnSpPr>
        <p:spPr>
          <a:xfrm rot="10800000">
            <a:off x="7161068" y="2752305"/>
            <a:ext cx="346146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982A265-6438-E340-BD1F-EC4A82BB85BF}"/>
              </a:ext>
            </a:extLst>
          </p:cNvPr>
          <p:cNvCxnSpPr/>
          <p:nvPr/>
        </p:nvCxnSpPr>
        <p:spPr>
          <a:xfrm rot="10800000">
            <a:off x="8501868" y="2752305"/>
            <a:ext cx="346973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A4993DB-A591-0547-8E7E-86E060515C4B}"/>
              </a:ext>
            </a:extLst>
          </p:cNvPr>
          <p:cNvCxnSpPr/>
          <p:nvPr/>
        </p:nvCxnSpPr>
        <p:spPr>
          <a:xfrm flipV="1">
            <a:off x="6489429" y="2992325"/>
            <a:ext cx="337885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CADA141-08C7-F741-B98F-698F8A7C343A}"/>
              </a:ext>
            </a:extLst>
          </p:cNvPr>
          <p:cNvCxnSpPr/>
          <p:nvPr/>
        </p:nvCxnSpPr>
        <p:spPr>
          <a:xfrm rot="16200000" flipV="1">
            <a:off x="8381859" y="3112335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5449955-D457-4545-BE52-1CEF68D0B9B9}"/>
              </a:ext>
            </a:extLst>
          </p:cNvPr>
          <p:cNvCxnSpPr/>
          <p:nvPr/>
        </p:nvCxnSpPr>
        <p:spPr>
          <a:xfrm flipV="1">
            <a:off x="7160242" y="2992325"/>
            <a:ext cx="346973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6CD328E-5C5E-FD4C-B154-65E0F1F3580C}"/>
              </a:ext>
            </a:extLst>
          </p:cNvPr>
          <p:cNvCxnSpPr/>
          <p:nvPr/>
        </p:nvCxnSpPr>
        <p:spPr>
          <a:xfrm rot="16200000" flipV="1">
            <a:off x="8728831" y="3112335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B8AA1F5-4723-3D43-89BA-69455A9B8BE0}"/>
              </a:ext>
            </a:extLst>
          </p:cNvPr>
          <p:cNvCxnSpPr/>
          <p:nvPr/>
        </p:nvCxnSpPr>
        <p:spPr>
          <a:xfrm rot="16200000" flipV="1">
            <a:off x="6369419" y="3352355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A64E0E8-A565-954A-A711-91FF98AD8555}"/>
              </a:ext>
            </a:extLst>
          </p:cNvPr>
          <p:cNvCxnSpPr/>
          <p:nvPr/>
        </p:nvCxnSpPr>
        <p:spPr>
          <a:xfrm flipV="1">
            <a:off x="6827314" y="3232345"/>
            <a:ext cx="332928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A71AF5C-7BC5-4A42-859F-773E00F51DC0}"/>
              </a:ext>
            </a:extLst>
          </p:cNvPr>
          <p:cNvCxnSpPr/>
          <p:nvPr/>
        </p:nvCxnSpPr>
        <p:spPr>
          <a:xfrm flipV="1">
            <a:off x="8178028" y="3232345"/>
            <a:ext cx="323841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FC76A7B-78A4-2442-9272-792E969C73AF}"/>
              </a:ext>
            </a:extLst>
          </p:cNvPr>
          <p:cNvCxnSpPr/>
          <p:nvPr/>
        </p:nvCxnSpPr>
        <p:spPr>
          <a:xfrm rot="10800000">
            <a:off x="7161068" y="3232345"/>
            <a:ext cx="346146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6A6913B-6A85-5844-9A03-31DD2EB7DA15}"/>
              </a:ext>
            </a:extLst>
          </p:cNvPr>
          <p:cNvCxnSpPr/>
          <p:nvPr/>
        </p:nvCxnSpPr>
        <p:spPr>
          <a:xfrm rot="16200000" flipV="1">
            <a:off x="8728831" y="3352355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AA11275-DD6C-8749-A81B-F9489AA75E8B}"/>
              </a:ext>
            </a:extLst>
          </p:cNvPr>
          <p:cNvCxnSpPr/>
          <p:nvPr/>
        </p:nvCxnSpPr>
        <p:spPr>
          <a:xfrm rot="16200000" flipV="1">
            <a:off x="6369419" y="3592375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7387DE1-81B8-A842-97F5-59AA5F39DE74}"/>
              </a:ext>
            </a:extLst>
          </p:cNvPr>
          <p:cNvCxnSpPr/>
          <p:nvPr/>
        </p:nvCxnSpPr>
        <p:spPr>
          <a:xfrm rot="16200000" flipV="1">
            <a:off x="6707305" y="3592375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7CB8C93-B694-3641-8720-4E7D2FB50CA1}"/>
              </a:ext>
            </a:extLst>
          </p:cNvPr>
          <p:cNvCxnSpPr/>
          <p:nvPr/>
        </p:nvCxnSpPr>
        <p:spPr>
          <a:xfrm rot="16200000" flipV="1">
            <a:off x="8058018" y="3592375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C66E433-A821-A342-A4AF-6EFB0DB3D479}"/>
              </a:ext>
            </a:extLst>
          </p:cNvPr>
          <p:cNvCxnSpPr/>
          <p:nvPr/>
        </p:nvCxnSpPr>
        <p:spPr>
          <a:xfrm rot="10800000">
            <a:off x="6827314" y="3472365"/>
            <a:ext cx="332928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6FF453A-D8F2-6C48-AECA-4B563F7879B8}"/>
              </a:ext>
            </a:extLst>
          </p:cNvPr>
          <p:cNvCxnSpPr/>
          <p:nvPr/>
        </p:nvCxnSpPr>
        <p:spPr>
          <a:xfrm rot="5400000" flipH="1" flipV="1">
            <a:off x="7387205" y="3592375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5B2DFFD5-7406-F940-AA6F-B2F638B2B6FC}"/>
              </a:ext>
            </a:extLst>
          </p:cNvPr>
          <p:cNvCxnSpPr/>
          <p:nvPr/>
        </p:nvCxnSpPr>
        <p:spPr>
          <a:xfrm rot="5400000" flipH="1" flipV="1">
            <a:off x="8728831" y="3592375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D0B1CD4-03BA-604E-9F53-B37A4161B316}"/>
              </a:ext>
            </a:extLst>
          </p:cNvPr>
          <p:cNvCxnSpPr/>
          <p:nvPr/>
        </p:nvCxnSpPr>
        <p:spPr>
          <a:xfrm rot="16200000" flipV="1">
            <a:off x="7377291" y="1902740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A5F2E39-AC77-6C4C-BD2D-9ED4EF86268A}"/>
              </a:ext>
            </a:extLst>
          </p:cNvPr>
          <p:cNvCxnSpPr>
            <a:cxnSpLocks/>
          </p:cNvCxnSpPr>
          <p:nvPr/>
        </p:nvCxnSpPr>
        <p:spPr>
          <a:xfrm flipH="1" flipV="1">
            <a:off x="7852017" y="2305981"/>
            <a:ext cx="313618" cy="186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06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C14C-94D2-D74C-8DC6-C040E71C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size changes through time </a:t>
            </a:r>
            <a:br>
              <a:rPr lang="en-US" dirty="0"/>
            </a:br>
            <a:r>
              <a:rPr lang="en-US" dirty="0"/>
              <a:t>are jointly inferred in Relate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AC272-5EC3-3E4A-9A4F-CA66A543BEEA}"/>
              </a:ext>
            </a:extLst>
          </p:cNvPr>
          <p:cNvSpPr txBox="1"/>
          <p:nvPr/>
        </p:nvSpPr>
        <p:spPr>
          <a:xfrm>
            <a:off x="106135" y="962915"/>
            <a:ext cx="508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Effective population size = inverse coalescence rate</a:t>
            </a:r>
          </a:p>
          <a:p>
            <a:r>
              <a:rPr lang="en-US" dirty="0"/>
              <a:t>- N: number of diploid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C6937-F8F0-D942-AABF-63EE9ED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5" y="1594302"/>
            <a:ext cx="8662886" cy="50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1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D7CA6-73C8-D94D-A095-CA2C986396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383" y="1765351"/>
            <a:ext cx="4283447" cy="3999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4C6F2-D7BB-DF4A-896C-99452FA54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602" y="2004700"/>
            <a:ext cx="4354408" cy="3759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E9907D-6898-464C-A709-407F2346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00" dirty="0"/>
              <a:t>Simulated data with variable population size </a:t>
            </a:r>
            <a:br>
              <a:rPr lang="en-GB" sz="3200" dirty="0"/>
            </a:br>
            <a:r>
              <a:rPr lang="en-GB" sz="3200" dirty="0"/>
              <a:t>(European-like demographic history)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0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23197-38B2-8847-A6A1-F317A582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all related?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FA7CA-5393-1045-BCD6-4B543777C7EF}"/>
              </a:ext>
            </a:extLst>
          </p:cNvPr>
          <p:cNvSpPr txBox="1"/>
          <p:nvPr/>
        </p:nvSpPr>
        <p:spPr>
          <a:xfrm>
            <a:off x="169813" y="912735"/>
            <a:ext cx="55012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Everyone is different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Yet people share lots of characteristics </a:t>
            </a:r>
            <a:br>
              <a:rPr lang="en-US" sz="2000" dirty="0"/>
            </a:br>
            <a:r>
              <a:rPr lang="en-US" sz="2000" dirty="0"/>
              <a:t>(hair </a:t>
            </a:r>
            <a:r>
              <a:rPr lang="en-US" sz="2000" dirty="0" err="1"/>
              <a:t>colour</a:t>
            </a:r>
            <a:r>
              <a:rPr lang="en-US" sz="2000" dirty="0"/>
              <a:t>, blood group, disease susceptibility)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Relatives tend to be more similar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9C544-FADA-1B4D-A68E-F4174BAE3721}"/>
              </a:ext>
            </a:extLst>
          </p:cNvPr>
          <p:cNvSpPr txBox="1"/>
          <p:nvPr/>
        </p:nvSpPr>
        <p:spPr>
          <a:xfrm>
            <a:off x="3638506" y="2953309"/>
            <a:ext cx="1803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Big family tree?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AE73B-21B0-D142-9548-B34853158414}"/>
              </a:ext>
            </a:extLst>
          </p:cNvPr>
          <p:cNvSpPr txBox="1"/>
          <p:nvPr/>
        </p:nvSpPr>
        <p:spPr>
          <a:xfrm>
            <a:off x="169813" y="2455857"/>
            <a:ext cx="6374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does genetic variation arise and how is it maintained?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2C84AE1-6E87-2340-8FF1-466C138A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35" y="3353419"/>
            <a:ext cx="5096930" cy="340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8651D42-C150-5E48-9FA7-DE5CA7FB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4309">
            <a:off x="7083302" y="1536649"/>
            <a:ext cx="1930807" cy="193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地球, 行星, 世界, 环球, 太阳, Aufgang Weltkugel, 空间, 世界地图, 大西洋">
            <a:extLst>
              <a:ext uri="{FF2B5EF4-FFF2-40B4-BE49-F238E27FC236}">
                <a16:creationId xmlns:a16="http://schemas.microsoft.com/office/drawing/2014/main" id="{A3DCAAFC-E957-AA4D-8507-BE0292129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54"/>
          <a:stretch/>
        </p:blipFill>
        <p:spPr bwMode="auto">
          <a:xfrm>
            <a:off x="7120465" y="69152"/>
            <a:ext cx="1954466" cy="15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72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881619"/>
            <a:ext cx="8877300" cy="1828890"/>
          </a:xfrm>
        </p:spPr>
        <p:txBody>
          <a:bodyPr>
            <a:normAutofit/>
          </a:bodyPr>
          <a:lstStyle/>
          <a:p>
            <a:r>
              <a:rPr lang="en-GB" sz="2000" dirty="0"/>
              <a:t>About 14,000 times faster than previous method, ARGWEAVER </a:t>
            </a:r>
            <a:br>
              <a:rPr lang="en-GB" sz="2000" dirty="0"/>
            </a:br>
            <a:r>
              <a:rPr lang="en-GB" sz="2000" dirty="0"/>
              <a:t>(1 min. vs. 200 hours), slower than </a:t>
            </a:r>
            <a:r>
              <a:rPr lang="en-GB" sz="2000" dirty="0" err="1"/>
              <a:t>tsinfer</a:t>
            </a:r>
            <a:r>
              <a:rPr lang="en-GB" sz="2000" dirty="0"/>
              <a:t> + </a:t>
            </a:r>
            <a:r>
              <a:rPr lang="en-GB" sz="2000" dirty="0" err="1"/>
              <a:t>tsdate</a:t>
            </a:r>
            <a:endParaRPr lang="en-GB" sz="2000" dirty="0"/>
          </a:p>
          <a:p>
            <a:r>
              <a:rPr lang="en-GB" sz="2000" dirty="0"/>
              <a:t>Builds “correct” tree if no recombination</a:t>
            </a:r>
          </a:p>
          <a:p>
            <a:r>
              <a:rPr lang="en-GB" sz="2000" dirty="0"/>
              <a:t>Accurate, robust to data errors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F34C697-5DAA-F94F-A202-BD1CA711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and accuracy of Relate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96E0E-CDCF-7B46-831F-3D2D7149F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2392"/>
          <a:stretch/>
        </p:blipFill>
        <p:spPr>
          <a:xfrm>
            <a:off x="2073448" y="2207633"/>
            <a:ext cx="4997104" cy="4761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EA6D93-3C36-3E4F-85C6-981204800E76}"/>
              </a:ext>
            </a:extLst>
          </p:cNvPr>
          <p:cNvSpPr txBox="1"/>
          <p:nvPr/>
        </p:nvSpPr>
        <p:spPr>
          <a:xfrm>
            <a:off x="6260951" y="6488668"/>
            <a:ext cx="260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Wohns</a:t>
            </a:r>
            <a:r>
              <a:rPr lang="en-US" dirty="0"/>
              <a:t> et al, </a:t>
            </a:r>
            <a:r>
              <a:rPr lang="en-US" dirty="0" err="1"/>
              <a:t>bioRxiv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34956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E0BF03-6741-194A-8C37-802BF4BA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57" y="131638"/>
            <a:ext cx="4870524" cy="34271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4CC029-4C1A-8740-A6F6-32581CEF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396330"/>
            <a:ext cx="7886700" cy="2852737"/>
          </a:xfrm>
        </p:spPr>
        <p:txBody>
          <a:bodyPr/>
          <a:lstStyle/>
          <a:p>
            <a:r>
              <a:rPr lang="en-US" dirty="0"/>
              <a:t>Genealogy-based inference of human evolutionary history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EF79C-81EA-4744-AB33-3D5DC33C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49" y="378638"/>
            <a:ext cx="2126171" cy="1724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A4198-9A7F-3B46-A8D8-D8070A5FD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392" y="2063855"/>
            <a:ext cx="2139902" cy="1701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5A827-0119-8243-A0A1-8E60F5705441}"/>
              </a:ext>
            </a:extLst>
          </p:cNvPr>
          <p:cNvSpPr txBox="1"/>
          <p:nvPr/>
        </p:nvSpPr>
        <p:spPr>
          <a:xfrm>
            <a:off x="6463313" y="67296"/>
            <a:ext cx="250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Luckily not our reviews…</a:t>
            </a:r>
          </a:p>
        </p:txBody>
      </p:sp>
    </p:spTree>
    <p:extLst>
      <p:ext uri="{BB962C8B-B14F-4D97-AF65-F5344CB8AC3E}">
        <p14:creationId xmlns:p14="http://schemas.microsoft.com/office/powerpoint/2010/main" val="103135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B79366-6BBE-6E41-94BF-D10FDC0C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Coalescence rates track</a:t>
            </a:r>
            <a:br>
              <a:rPr lang="en-US" dirty="0"/>
            </a:br>
            <a:r>
              <a:rPr lang="en-US" dirty="0"/>
              <a:t>relatedness through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4ADDD-CFA9-E545-B4C5-72CC36C72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37" y="3136018"/>
            <a:ext cx="9144000" cy="3265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6B4F2-4A15-164A-981D-4D6B4BD57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0416"/>
          <a:stretch/>
        </p:blipFill>
        <p:spPr>
          <a:xfrm>
            <a:off x="4836496" y="0"/>
            <a:ext cx="4378552" cy="2244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9C3B68-C5C2-6945-8344-79657BEDD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98"/>
          <a:stretch/>
        </p:blipFill>
        <p:spPr>
          <a:xfrm>
            <a:off x="7825743" y="1359552"/>
            <a:ext cx="982498" cy="1974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C50D0B-30A5-9B4E-A57D-437CFB522E50}"/>
              </a:ext>
            </a:extLst>
          </p:cNvPr>
          <p:cNvSpPr txBox="1"/>
          <p:nvPr/>
        </p:nvSpPr>
        <p:spPr>
          <a:xfrm>
            <a:off x="106140" y="1014939"/>
            <a:ext cx="299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Coalescence rates = 1/M(t)</a:t>
            </a:r>
          </a:p>
          <a:p>
            <a:r>
              <a:rPr lang="en-US" dirty="0"/>
              <a:t>M(t): effective population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A7D9E-38B5-8C4D-B161-1A26A0D4C4EC}"/>
              </a:ext>
            </a:extLst>
          </p:cNvPr>
          <p:cNvSpPr txBox="1"/>
          <p:nvPr/>
        </p:nvSpPr>
        <p:spPr>
          <a:xfrm>
            <a:off x="247621" y="2803757"/>
            <a:ext cx="364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Relatedness &lt; 1000 years in East Asia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A3548-BE9D-B144-8047-6385F809D15D}"/>
              </a:ext>
            </a:extLst>
          </p:cNvPr>
          <p:cNvSpPr txBox="1"/>
          <p:nvPr/>
        </p:nvSpPr>
        <p:spPr>
          <a:xfrm>
            <a:off x="4555882" y="2820615"/>
            <a:ext cx="337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Relatedness through time globally</a:t>
            </a:r>
          </a:p>
        </p:txBody>
      </p:sp>
    </p:spTree>
    <p:extLst>
      <p:ext uri="{BB962C8B-B14F-4D97-AF65-F5344CB8AC3E}">
        <p14:creationId xmlns:p14="http://schemas.microsoft.com/office/powerpoint/2010/main" val="2129162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8EA6-58C9-F44B-85AD-574C64DB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through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D77FA-1C8C-294A-B240-1BA428CE71C7}"/>
              </a:ext>
            </a:extLst>
          </p:cNvPr>
          <p:cNvSpPr txBox="1"/>
          <p:nvPr/>
        </p:nvSpPr>
        <p:spPr>
          <a:xfrm>
            <a:off x="-70063" y="1751300"/>
            <a:ext cx="208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Geographic distance</a:t>
            </a:r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DF9EF0BE-6716-CA49-A4A2-15979CE1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45" y="912735"/>
            <a:ext cx="6387913" cy="5962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B81E79-6E43-954B-9D29-4A5A7EC4E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0416"/>
          <a:stretch/>
        </p:blipFill>
        <p:spPr>
          <a:xfrm>
            <a:off x="4836496" y="0"/>
            <a:ext cx="4378552" cy="22444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7C73B7-C78D-2E47-9899-F090D25BD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98"/>
          <a:stretch/>
        </p:blipFill>
        <p:spPr>
          <a:xfrm>
            <a:off x="7825743" y="1359552"/>
            <a:ext cx="982498" cy="1974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75FC4B-EE06-9849-B4F5-AE0DF26A2791}"/>
              </a:ext>
            </a:extLst>
          </p:cNvPr>
          <p:cNvSpPr txBox="1"/>
          <p:nvPr/>
        </p:nvSpPr>
        <p:spPr>
          <a:xfrm>
            <a:off x="7189855" y="6386464"/>
            <a:ext cx="186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Coal rate = 1/M(t)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C3E689-28D7-4048-8519-3AE7E6B9C353}"/>
              </a:ext>
            </a:extLst>
          </p:cNvPr>
          <p:cNvSpPr/>
          <p:nvPr/>
        </p:nvSpPr>
        <p:spPr>
          <a:xfrm>
            <a:off x="1804086" y="2931164"/>
            <a:ext cx="6116595" cy="86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2E57ED-8A10-3142-87F6-D5DF75928D04}"/>
              </a:ext>
            </a:extLst>
          </p:cNvPr>
          <p:cNvSpPr/>
          <p:nvPr/>
        </p:nvSpPr>
        <p:spPr>
          <a:xfrm>
            <a:off x="1322016" y="4859920"/>
            <a:ext cx="6116595" cy="86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12CEEA-C606-C44F-ACC7-ECE82F240788}"/>
              </a:ext>
            </a:extLst>
          </p:cNvPr>
          <p:cNvSpPr txBox="1"/>
          <p:nvPr/>
        </p:nvSpPr>
        <p:spPr>
          <a:xfrm>
            <a:off x="2742127" y="2800358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0-1000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BE183-EC4B-054A-80CA-3977EEB79694}"/>
              </a:ext>
            </a:extLst>
          </p:cNvPr>
          <p:cNvSpPr txBox="1"/>
          <p:nvPr/>
        </p:nvSpPr>
        <p:spPr>
          <a:xfrm>
            <a:off x="25239" y="472048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Coalescence rates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C4C340-6FFB-D149-90F4-DC20B74D6DFD}"/>
              </a:ext>
            </a:extLst>
          </p:cNvPr>
          <p:cNvSpPr txBox="1"/>
          <p:nvPr/>
        </p:nvSpPr>
        <p:spPr>
          <a:xfrm>
            <a:off x="4658499" y="2816399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10,000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6067BF-DCA0-904B-8568-5189EFE0A9B9}"/>
              </a:ext>
            </a:extLst>
          </p:cNvPr>
          <p:cNvSpPr txBox="1"/>
          <p:nvPr/>
        </p:nvSpPr>
        <p:spPr>
          <a:xfrm>
            <a:off x="6618360" y="2816399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40,000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99E2DC-B0B3-6E42-8690-570E4E2921F9}"/>
              </a:ext>
            </a:extLst>
          </p:cNvPr>
          <p:cNvSpPr txBox="1"/>
          <p:nvPr/>
        </p:nvSpPr>
        <p:spPr>
          <a:xfrm>
            <a:off x="2729770" y="4772170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100,000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6F8619-4966-7140-87D1-E172EB8E3E84}"/>
              </a:ext>
            </a:extLst>
          </p:cNvPr>
          <p:cNvSpPr txBox="1"/>
          <p:nvPr/>
        </p:nvSpPr>
        <p:spPr>
          <a:xfrm>
            <a:off x="4495358" y="4772170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1,000,000</a:t>
            </a:r>
          </a:p>
        </p:txBody>
      </p:sp>
    </p:spTree>
    <p:extLst>
      <p:ext uri="{BB962C8B-B14F-4D97-AF65-F5344CB8AC3E}">
        <p14:creationId xmlns:p14="http://schemas.microsoft.com/office/powerpoint/2010/main" val="3843407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3731-7F6D-7643-8024-644A28D5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Repeated (almost) complete population replacements in Ireland within the space of 3000 years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4C970E-4614-664E-971C-78CF523A4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42" r="53694" b="-422"/>
          <a:stretch/>
        </p:blipFill>
        <p:spPr>
          <a:xfrm>
            <a:off x="47435" y="2018718"/>
            <a:ext cx="4601155" cy="3717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C52E24-0E66-7B45-ACEE-C07531BFAB66}"/>
              </a:ext>
            </a:extLst>
          </p:cNvPr>
          <p:cNvSpPr/>
          <p:nvPr/>
        </p:nvSpPr>
        <p:spPr>
          <a:xfrm>
            <a:off x="4353375" y="1998848"/>
            <a:ext cx="666427" cy="2836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61E4E-20B0-3245-AE1A-E9493875E747}"/>
              </a:ext>
            </a:extLst>
          </p:cNvPr>
          <p:cNvSpPr txBox="1"/>
          <p:nvPr/>
        </p:nvSpPr>
        <p:spPr>
          <a:xfrm>
            <a:off x="387123" y="1765566"/>
            <a:ext cx="346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on matrix of coalescence rates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593370-6DE2-6544-B09F-D49B9041CCD1}"/>
              </a:ext>
            </a:extLst>
          </p:cNvPr>
          <p:cNvGrpSpPr/>
          <p:nvPr/>
        </p:nvGrpSpPr>
        <p:grpSpPr>
          <a:xfrm>
            <a:off x="4009007" y="2004370"/>
            <a:ext cx="5171149" cy="3284740"/>
            <a:chOff x="2371763" y="6078499"/>
            <a:chExt cx="5171149" cy="32847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F6EC8E-13A6-8E4D-A083-E3F5FA4B1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78"/>
            <a:stretch/>
          </p:blipFill>
          <p:spPr>
            <a:xfrm>
              <a:off x="2371763" y="6078499"/>
              <a:ext cx="4877692" cy="32847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0243C-ACA9-3A44-812F-F5681E3AA964}"/>
                </a:ext>
              </a:extLst>
            </p:cNvPr>
            <p:cNvSpPr txBox="1"/>
            <p:nvPr/>
          </p:nvSpPr>
          <p:spPr>
            <a:xfrm>
              <a:off x="5144770" y="8652389"/>
              <a:ext cx="1047434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Anatolia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2C4B08-A858-AD41-BD71-3C3CE8FCFE24}"/>
                </a:ext>
              </a:extLst>
            </p:cNvPr>
            <p:cNvSpPr txBox="1"/>
            <p:nvPr/>
          </p:nvSpPr>
          <p:spPr>
            <a:xfrm>
              <a:off x="6211791" y="7656234"/>
              <a:ext cx="1241832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Steppe Pastoralists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983AE60-2486-9E44-921D-7694B3F68AEF}"/>
                </a:ext>
              </a:extLst>
            </p:cNvPr>
            <p:cNvSpPr/>
            <p:nvPr/>
          </p:nvSpPr>
          <p:spPr>
            <a:xfrm>
              <a:off x="6301080" y="7551888"/>
              <a:ext cx="1241832" cy="17871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e.g., </a:t>
              </a:r>
              <a:r>
                <a:rPr lang="en-US" sz="1400" dirty="0" err="1"/>
                <a:t>Yamnaya</a:t>
              </a:r>
              <a:endParaRPr 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C8EE24-1EE3-344F-B299-74FF235B935A}"/>
                </a:ext>
              </a:extLst>
            </p:cNvPr>
            <p:cNvSpPr txBox="1"/>
            <p:nvPr/>
          </p:nvSpPr>
          <p:spPr>
            <a:xfrm>
              <a:off x="3382558" y="7490208"/>
              <a:ext cx="1791833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Western </a:t>
              </a:r>
            </a:p>
            <a:p>
              <a:pPr algn="ctr"/>
              <a:r>
                <a:rPr lang="en-US" dirty="0"/>
                <a:t>Hunter gatherers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21EB054-ED17-DE48-94DF-512DD7FADA1B}"/>
                </a:ext>
              </a:extLst>
            </p:cNvPr>
            <p:cNvSpPr/>
            <p:nvPr/>
          </p:nvSpPr>
          <p:spPr>
            <a:xfrm>
              <a:off x="5790328" y="8545486"/>
              <a:ext cx="1151905" cy="16781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e.g., Bon002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726FC5-B82F-4341-B610-177024F77EC1}"/>
                </a:ext>
              </a:extLst>
            </p:cNvPr>
            <p:cNvSpPr txBox="1"/>
            <p:nvPr/>
          </p:nvSpPr>
          <p:spPr>
            <a:xfrm rot="2139889">
              <a:off x="4420773" y="8352376"/>
              <a:ext cx="1063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farming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C28221-8097-A641-8959-A1418DEA39F2}"/>
                </a:ext>
              </a:extLst>
            </p:cNvPr>
            <p:cNvSpPr/>
            <p:nvPr/>
          </p:nvSpPr>
          <p:spPr>
            <a:xfrm>
              <a:off x="4805955" y="7299816"/>
              <a:ext cx="1816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err="1"/>
                <a:t>Yamnaya</a:t>
              </a:r>
              <a:r>
                <a:rPr lang="en-US" sz="1600" b="1" dirty="0"/>
                <a:t>/Steppe</a:t>
              </a:r>
            </a:p>
            <a:p>
              <a:pPr algn="ctr"/>
              <a:r>
                <a:rPr lang="en-US" sz="1600" b="1" dirty="0"/>
                <a:t>expansion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56A61FC6-3C36-5F4C-AEAD-FFFEFA8AD50F}"/>
                </a:ext>
              </a:extLst>
            </p:cNvPr>
            <p:cNvSpPr/>
            <p:nvPr/>
          </p:nvSpPr>
          <p:spPr>
            <a:xfrm rot="16200000">
              <a:off x="5577888" y="7557806"/>
              <a:ext cx="238782" cy="751706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E0B6FC64-2131-C443-970F-08686D04A63A}"/>
                </a:ext>
              </a:extLst>
            </p:cNvPr>
            <p:cNvSpPr/>
            <p:nvPr/>
          </p:nvSpPr>
          <p:spPr>
            <a:xfrm rot="18341065">
              <a:off x="4561163" y="8169633"/>
              <a:ext cx="238782" cy="751706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7890E23-C61F-4A44-B2B8-327716561A8A}"/>
                </a:ext>
              </a:extLst>
            </p:cNvPr>
            <p:cNvSpPr/>
            <p:nvPr/>
          </p:nvSpPr>
          <p:spPr>
            <a:xfrm>
              <a:off x="2757397" y="8081032"/>
              <a:ext cx="1336859" cy="19286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e.g., </a:t>
              </a:r>
              <a:r>
                <a:rPr lang="en-US" sz="1400" dirty="0" err="1"/>
                <a:t>Loschbour</a:t>
              </a:r>
              <a:endParaRPr lang="en-US" sz="140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BE7E823-3AB5-0648-9C06-2E33B795491D}"/>
              </a:ext>
            </a:extLst>
          </p:cNvPr>
          <p:cNvSpPr/>
          <p:nvPr/>
        </p:nvSpPr>
        <p:spPr>
          <a:xfrm>
            <a:off x="2203936" y="3703102"/>
            <a:ext cx="928362" cy="2800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4DF782-B334-8C40-8BBB-D5CA744071B1}"/>
              </a:ext>
            </a:extLst>
          </p:cNvPr>
          <p:cNvSpPr/>
          <p:nvPr/>
        </p:nvSpPr>
        <p:spPr>
          <a:xfrm>
            <a:off x="1422112" y="3599240"/>
            <a:ext cx="928362" cy="2800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EBAB5C-6CE2-4249-AED2-9E436EB552B2}"/>
              </a:ext>
            </a:extLst>
          </p:cNvPr>
          <p:cNvSpPr/>
          <p:nvPr/>
        </p:nvSpPr>
        <p:spPr>
          <a:xfrm>
            <a:off x="2739447" y="2594329"/>
            <a:ext cx="928362" cy="2800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9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4B07-E8C6-5549-9791-8155AFFC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Clusters of mutations in time can capture </a:t>
            </a:r>
            <a:br>
              <a:rPr lang="en-US" dirty="0"/>
            </a:br>
            <a:r>
              <a:rPr lang="en-US" dirty="0"/>
              <a:t>changes in mutation rate 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03F52C2-A321-CD46-B00A-6E16DDBEC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396" y="2457685"/>
            <a:ext cx="4839398" cy="2954534"/>
          </a:xfrm>
          <a:prstGeom prst="rect">
            <a:avLst/>
          </a:prstGeom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BF113DC-F665-DE47-B418-9B4004B080AA}"/>
              </a:ext>
            </a:extLst>
          </p:cNvPr>
          <p:cNvSpPr/>
          <p:nvPr/>
        </p:nvSpPr>
        <p:spPr>
          <a:xfrm>
            <a:off x="2381690" y="342900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DF8073-A0D9-6F4C-B0F9-B0BDEA5E8267}"/>
              </a:ext>
            </a:extLst>
          </p:cNvPr>
          <p:cNvCxnSpPr/>
          <p:nvPr/>
        </p:nvCxnSpPr>
        <p:spPr>
          <a:xfrm>
            <a:off x="5773479" y="1828800"/>
            <a:ext cx="23604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6EEC17-7130-C24E-A393-A767642E6C89}"/>
              </a:ext>
            </a:extLst>
          </p:cNvPr>
          <p:cNvCxnSpPr/>
          <p:nvPr/>
        </p:nvCxnSpPr>
        <p:spPr>
          <a:xfrm>
            <a:off x="5773479" y="1828800"/>
            <a:ext cx="0" cy="4433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7F6395-2E3C-D643-B2CE-E0C2865DA11F}"/>
              </a:ext>
            </a:extLst>
          </p:cNvPr>
          <p:cNvSpPr txBox="1"/>
          <p:nvPr/>
        </p:nvSpPr>
        <p:spPr>
          <a:xfrm>
            <a:off x="6337004" y="1504619"/>
            <a:ext cx="148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1B341-7916-D84C-B5D6-2AB5B2C5F7CF}"/>
              </a:ext>
            </a:extLst>
          </p:cNvPr>
          <p:cNvSpPr txBox="1"/>
          <p:nvPr/>
        </p:nvSpPr>
        <p:spPr>
          <a:xfrm rot="16200000">
            <a:off x="5281678" y="383800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56AFB6-2F31-8242-B653-4BDDEFCBC1BF}"/>
              </a:ext>
            </a:extLst>
          </p:cNvPr>
          <p:cNvCxnSpPr>
            <a:cxnSpLocks/>
          </p:cNvCxnSpPr>
          <p:nvPr/>
        </p:nvCxnSpPr>
        <p:spPr>
          <a:xfrm>
            <a:off x="6337004" y="1828800"/>
            <a:ext cx="0" cy="16693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D67AB6-A0B3-A049-9BA6-B12CD703F08B}"/>
              </a:ext>
            </a:extLst>
          </p:cNvPr>
          <p:cNvCxnSpPr>
            <a:cxnSpLocks/>
          </p:cNvCxnSpPr>
          <p:nvPr/>
        </p:nvCxnSpPr>
        <p:spPr>
          <a:xfrm>
            <a:off x="6337004" y="3413050"/>
            <a:ext cx="871870" cy="0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73CADB-3A54-9348-A3C7-C38123F3ADB1}"/>
              </a:ext>
            </a:extLst>
          </p:cNvPr>
          <p:cNvCxnSpPr>
            <a:cxnSpLocks/>
          </p:cNvCxnSpPr>
          <p:nvPr/>
        </p:nvCxnSpPr>
        <p:spPr>
          <a:xfrm>
            <a:off x="7219507" y="3413050"/>
            <a:ext cx="0" cy="1052623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460D96-42C0-6E45-BFC0-0A9E612F4E0C}"/>
              </a:ext>
            </a:extLst>
          </p:cNvPr>
          <p:cNvCxnSpPr>
            <a:cxnSpLocks/>
          </p:cNvCxnSpPr>
          <p:nvPr/>
        </p:nvCxnSpPr>
        <p:spPr>
          <a:xfrm flipH="1">
            <a:off x="6337004" y="4465673"/>
            <a:ext cx="871870" cy="0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510075-4967-C543-813F-8FDCF6079DB5}"/>
              </a:ext>
            </a:extLst>
          </p:cNvPr>
          <p:cNvCxnSpPr>
            <a:cxnSpLocks/>
          </p:cNvCxnSpPr>
          <p:nvPr/>
        </p:nvCxnSpPr>
        <p:spPr>
          <a:xfrm>
            <a:off x="6337004" y="3296093"/>
            <a:ext cx="0" cy="29664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2A3752A-5BF3-C745-B5EE-A2CA7B3462AA}"/>
              </a:ext>
            </a:extLst>
          </p:cNvPr>
          <p:cNvSpPr/>
          <p:nvPr/>
        </p:nvSpPr>
        <p:spPr>
          <a:xfrm>
            <a:off x="2381690" y="189998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9DF8B8-533C-824F-8F23-0B333408545A}"/>
              </a:ext>
            </a:extLst>
          </p:cNvPr>
          <p:cNvSpPr/>
          <p:nvPr/>
        </p:nvSpPr>
        <p:spPr>
          <a:xfrm>
            <a:off x="3629244" y="248345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A96AFD-181D-384C-AEFB-5F9E045B4AE1}"/>
              </a:ext>
            </a:extLst>
          </p:cNvPr>
          <p:cNvSpPr/>
          <p:nvPr/>
        </p:nvSpPr>
        <p:spPr>
          <a:xfrm>
            <a:off x="3634919" y="342508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A1440B-63E3-144B-B69D-B117EAA282F1}"/>
              </a:ext>
            </a:extLst>
          </p:cNvPr>
          <p:cNvSpPr/>
          <p:nvPr/>
        </p:nvSpPr>
        <p:spPr>
          <a:xfrm>
            <a:off x="3639877" y="368088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C972BC-384C-2248-BE88-DB2BD8B1B048}"/>
              </a:ext>
            </a:extLst>
          </p:cNvPr>
          <p:cNvSpPr/>
          <p:nvPr/>
        </p:nvSpPr>
        <p:spPr>
          <a:xfrm>
            <a:off x="2002460" y="381278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DD7D2F-BF29-DD4B-8583-CEEAE3FDBAA1}"/>
              </a:ext>
            </a:extLst>
          </p:cNvPr>
          <p:cNvSpPr/>
          <p:nvPr/>
        </p:nvSpPr>
        <p:spPr>
          <a:xfrm>
            <a:off x="2797092" y="396290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BCD890-3747-9241-BA43-CB0A3810CCA5}"/>
              </a:ext>
            </a:extLst>
          </p:cNvPr>
          <p:cNvSpPr/>
          <p:nvPr/>
        </p:nvSpPr>
        <p:spPr>
          <a:xfrm>
            <a:off x="3501724" y="4143943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2D673C-0C3B-3344-892E-5630541E7FCE}"/>
              </a:ext>
            </a:extLst>
          </p:cNvPr>
          <p:cNvSpPr/>
          <p:nvPr/>
        </p:nvSpPr>
        <p:spPr>
          <a:xfrm>
            <a:off x="3778120" y="402644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375BD0-46B6-1E4B-BD1E-0E3055EFCC86}"/>
              </a:ext>
            </a:extLst>
          </p:cNvPr>
          <p:cNvSpPr/>
          <p:nvPr/>
        </p:nvSpPr>
        <p:spPr>
          <a:xfrm>
            <a:off x="1555895" y="479351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2E22B4-E04D-944E-B0BC-0ABD29AD76E8}"/>
              </a:ext>
            </a:extLst>
          </p:cNvPr>
          <p:cNvSpPr/>
          <p:nvPr/>
        </p:nvSpPr>
        <p:spPr>
          <a:xfrm>
            <a:off x="2797092" y="538740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BC7BCA-FF19-B544-AA91-62236E8FA078}"/>
              </a:ext>
            </a:extLst>
          </p:cNvPr>
          <p:cNvSpPr/>
          <p:nvPr/>
        </p:nvSpPr>
        <p:spPr>
          <a:xfrm>
            <a:off x="1996009" y="59823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946F99-B48B-CA4F-AF58-3554CA4B42FE}"/>
              </a:ext>
            </a:extLst>
          </p:cNvPr>
          <p:cNvSpPr/>
          <p:nvPr/>
        </p:nvSpPr>
        <p:spPr>
          <a:xfrm>
            <a:off x="3649070" y="570197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554BCE0-A185-FA47-8FEC-327F9F7C0A12}"/>
              </a:ext>
            </a:extLst>
          </p:cNvPr>
          <p:cNvSpPr/>
          <p:nvPr/>
        </p:nvSpPr>
        <p:spPr>
          <a:xfrm>
            <a:off x="1308461" y="580235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B2417F-3AEF-3745-B03E-6D3C65696988}"/>
              </a:ext>
            </a:extLst>
          </p:cNvPr>
          <p:cNvSpPr/>
          <p:nvPr/>
        </p:nvSpPr>
        <p:spPr>
          <a:xfrm>
            <a:off x="1991500" y="4047706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40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751CD-0ACE-E44D-9F00-EF38AF91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9"/>
            <a:ext cx="7886700" cy="1880345"/>
          </a:xfrm>
        </p:spPr>
        <p:txBody>
          <a:bodyPr>
            <a:normAutofit/>
          </a:bodyPr>
          <a:lstStyle/>
          <a:p>
            <a:r>
              <a:rPr lang="en-US" sz="2800" dirty="0"/>
              <a:t>“Mysterious” TCC/TTC mutation rate in West Eurasia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14A6C-9AAC-124D-9EE3-20E04D872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2A350-2F85-2D44-BDCC-5AF675D94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1"/>
          <a:stretch/>
        </p:blipFill>
        <p:spPr>
          <a:xfrm>
            <a:off x="404061" y="222122"/>
            <a:ext cx="8326353" cy="209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1AF368-4BA5-474C-959C-9BAA0213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87" y="56228"/>
            <a:ext cx="4330700" cy="30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35302C-8181-8E41-8FF7-E5D0772351B1}"/>
              </a:ext>
            </a:extLst>
          </p:cNvPr>
          <p:cNvSpPr txBox="1"/>
          <p:nvPr/>
        </p:nvSpPr>
        <p:spPr>
          <a:xfrm>
            <a:off x="404061" y="3429000"/>
            <a:ext cx="8318303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First reported by Kelley Harris (PNAS 2015, </a:t>
            </a:r>
            <a:r>
              <a:rPr lang="en-US" dirty="0" err="1"/>
              <a:t>eLife</a:t>
            </a:r>
            <a:r>
              <a:rPr lang="en-US" dirty="0"/>
              <a:t> 2017)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Strongest signal of all triplets and strongest in Europeans among modern-day people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Unknown cause (genetic?, environmental?)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Date of onset unclear (dates range from 10k – 80k)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Studied mainly in moderns, handful of ancients (Mathieson &amp; Reich 2018),</a:t>
            </a:r>
            <a:br>
              <a:rPr lang="en-US" dirty="0"/>
            </a:br>
            <a:r>
              <a:rPr lang="en-US" dirty="0"/>
              <a:t>but detailed geographic &amp; temporal pattern was unexplored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1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C66424E-A79E-9045-AF54-07BEAEE6A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772"/>
          <a:stretch/>
        </p:blipFill>
        <p:spPr>
          <a:xfrm>
            <a:off x="167042" y="982011"/>
            <a:ext cx="8976958" cy="2102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1F402E-349B-744E-BDB2-000DD484D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8"/>
          <a:stretch/>
        </p:blipFill>
        <p:spPr>
          <a:xfrm>
            <a:off x="238543" y="3206960"/>
            <a:ext cx="8666914" cy="35488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85B18E-1F69-944D-9EFE-B3A0C7615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91"/>
          <a:stretch/>
        </p:blipFill>
        <p:spPr>
          <a:xfrm>
            <a:off x="212849" y="3084391"/>
            <a:ext cx="8746824" cy="36815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091A7F-6732-7C47-B52C-37F4D1223182}"/>
              </a:ext>
            </a:extLst>
          </p:cNvPr>
          <p:cNvSpPr txBox="1"/>
          <p:nvPr/>
        </p:nvSpPr>
        <p:spPr>
          <a:xfrm>
            <a:off x="5121206" y="6205001"/>
            <a:ext cx="39521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Circles: SGDP present-day individuals</a:t>
            </a:r>
          </a:p>
          <a:p>
            <a:r>
              <a:rPr lang="en-US" dirty="0"/>
              <a:t>Labels: high-</a:t>
            </a:r>
            <a:r>
              <a:rPr lang="en-US" dirty="0" err="1"/>
              <a:t>cov</a:t>
            </a:r>
            <a:r>
              <a:rPr lang="en-US" dirty="0"/>
              <a:t> ancients built into trees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EE7EF6-9F60-F347-83C0-5D313401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TCC/TTC mutation rate inferred from Relate genealogies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14C24-247A-9943-9924-6C317E3FA066}"/>
              </a:ext>
            </a:extLst>
          </p:cNvPr>
          <p:cNvSpPr txBox="1"/>
          <p:nvPr/>
        </p:nvSpPr>
        <p:spPr>
          <a:xfrm>
            <a:off x="5136328" y="2923892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EAA1D-6087-B641-851F-8DB541A40BF8}"/>
              </a:ext>
            </a:extLst>
          </p:cNvPr>
          <p:cNvSpPr txBox="1"/>
          <p:nvPr/>
        </p:nvSpPr>
        <p:spPr>
          <a:xfrm>
            <a:off x="3192533" y="2912462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04827-70A1-574B-AF9E-BCF1B0FDEF2C}"/>
              </a:ext>
            </a:extLst>
          </p:cNvPr>
          <p:cNvSpPr txBox="1"/>
          <p:nvPr/>
        </p:nvSpPr>
        <p:spPr>
          <a:xfrm>
            <a:off x="4336921" y="3344325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6F7C8-3630-574F-9AD2-7D6299DC1A30}"/>
              </a:ext>
            </a:extLst>
          </p:cNvPr>
          <p:cNvSpPr txBox="1"/>
          <p:nvPr/>
        </p:nvSpPr>
        <p:spPr>
          <a:xfrm>
            <a:off x="3905123" y="3167883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EDA43-7246-1949-B950-85FF65F5CE85}"/>
              </a:ext>
            </a:extLst>
          </p:cNvPr>
          <p:cNvSpPr txBox="1"/>
          <p:nvPr/>
        </p:nvSpPr>
        <p:spPr>
          <a:xfrm>
            <a:off x="4370930" y="2965621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46F37-5B41-1B4F-BD02-4A381132CAF1}"/>
              </a:ext>
            </a:extLst>
          </p:cNvPr>
          <p:cNvSpPr txBox="1"/>
          <p:nvPr/>
        </p:nvSpPr>
        <p:spPr>
          <a:xfrm>
            <a:off x="4999474" y="3595555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SHG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55CEA-AE9A-AD40-BD9C-F235C9F9D4F9}"/>
              </a:ext>
            </a:extLst>
          </p:cNvPr>
          <p:cNvSpPr txBox="1"/>
          <p:nvPr/>
        </p:nvSpPr>
        <p:spPr>
          <a:xfrm>
            <a:off x="5483587" y="29124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HG &gt;30k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2E8406-6160-CD41-B0B2-644449455EA3}"/>
              </a:ext>
            </a:extLst>
          </p:cNvPr>
          <p:cNvSpPr txBox="1"/>
          <p:nvPr/>
        </p:nvSpPr>
        <p:spPr>
          <a:xfrm>
            <a:off x="6160865" y="29206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HG &gt;30k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24F2-1DBE-AC44-9981-3F79D2213B08}"/>
              </a:ext>
            </a:extLst>
          </p:cNvPr>
          <p:cNvSpPr txBox="1"/>
          <p:nvPr/>
        </p:nvSpPr>
        <p:spPr>
          <a:xfrm>
            <a:off x="6329784" y="359614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774BE-29D7-A340-BAA9-34165F8119B1}"/>
              </a:ext>
            </a:extLst>
          </p:cNvPr>
          <p:cNvSpPr txBox="1"/>
          <p:nvPr/>
        </p:nvSpPr>
        <p:spPr>
          <a:xfrm>
            <a:off x="7356073" y="292061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20878A-F722-B646-8108-77257206F92D}"/>
              </a:ext>
            </a:extLst>
          </p:cNvPr>
          <p:cNvSpPr txBox="1"/>
          <p:nvPr/>
        </p:nvSpPr>
        <p:spPr>
          <a:xfrm>
            <a:off x="7925420" y="2927223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HG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6E8ED8-F094-4A40-9F55-9D8740D94C4C}"/>
              </a:ext>
            </a:extLst>
          </p:cNvPr>
          <p:cNvSpPr txBox="1"/>
          <p:nvPr/>
        </p:nvSpPr>
        <p:spPr>
          <a:xfrm>
            <a:off x="5464069" y="3267718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56A8-032E-694A-A340-D01C1D861DDD}"/>
              </a:ext>
            </a:extLst>
          </p:cNvPr>
          <p:cNvSpPr txBox="1"/>
          <p:nvPr/>
        </p:nvSpPr>
        <p:spPr>
          <a:xfrm>
            <a:off x="5826763" y="3735994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CD7CC9-15A2-6141-96BD-6C77B7C680CB}"/>
              </a:ext>
            </a:extLst>
          </p:cNvPr>
          <p:cNvSpPr txBox="1"/>
          <p:nvPr/>
        </p:nvSpPr>
        <p:spPr>
          <a:xfrm>
            <a:off x="71634" y="4859468"/>
            <a:ext cx="18024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F: farmer</a:t>
            </a:r>
          </a:p>
          <a:p>
            <a:r>
              <a:rPr lang="en-US" sz="1200" dirty="0"/>
              <a:t>WHG: Western HG</a:t>
            </a:r>
          </a:p>
          <a:p>
            <a:r>
              <a:rPr lang="en-US" sz="1200" dirty="0"/>
              <a:t>SHG: Scandinavian HG</a:t>
            </a:r>
          </a:p>
          <a:p>
            <a:r>
              <a:rPr lang="en-US" sz="1200" dirty="0"/>
              <a:t>CHG: Caucasus HG</a:t>
            </a:r>
          </a:p>
          <a:p>
            <a:r>
              <a:rPr lang="en-US" sz="1200" dirty="0"/>
              <a:t>SP: Steppe Pastoralist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733A75-DFCA-7444-A6B5-4FFE5357AE52}"/>
              </a:ext>
            </a:extLst>
          </p:cNvPr>
          <p:cNvSpPr txBox="1"/>
          <p:nvPr/>
        </p:nvSpPr>
        <p:spPr>
          <a:xfrm>
            <a:off x="4825024" y="4748874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E007E-24A8-6A4B-919D-82A19159592B}"/>
              </a:ext>
            </a:extLst>
          </p:cNvPr>
          <p:cNvSpPr txBox="1"/>
          <p:nvPr/>
        </p:nvSpPr>
        <p:spPr>
          <a:xfrm>
            <a:off x="6522502" y="728069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Speidel et al. </a:t>
            </a:r>
            <a:r>
              <a:rPr lang="en-US" dirty="0" err="1"/>
              <a:t>bioRxiv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70645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63EA6F77-E436-DB4A-8976-7752A6EB596F}"/>
              </a:ext>
            </a:extLst>
          </p:cNvPr>
          <p:cNvSpPr/>
          <p:nvPr/>
        </p:nvSpPr>
        <p:spPr>
          <a:xfrm>
            <a:off x="6722076" y="6053337"/>
            <a:ext cx="2273643" cy="656379"/>
          </a:xfrm>
          <a:prstGeom prst="ellipse">
            <a:avLst/>
          </a:prstGeom>
          <a:solidFill>
            <a:srgbClr val="EC7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361043-DF5A-3948-8F4E-30401396D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63887"/>
            <a:ext cx="7886700" cy="2852737"/>
          </a:xfrm>
        </p:spPr>
        <p:txBody>
          <a:bodyPr/>
          <a:lstStyle/>
          <a:p>
            <a:r>
              <a:rPr lang="en-US" dirty="0"/>
              <a:t>Quantifying positive natural selection on a single mutation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5DCF4-B8DB-C146-878F-58E8C8D9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001" y="0"/>
            <a:ext cx="6055998" cy="3533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58A1C-4570-D24B-A330-105C5FFB2AEC}"/>
              </a:ext>
            </a:extLst>
          </p:cNvPr>
          <p:cNvSpPr txBox="1"/>
          <p:nvPr/>
        </p:nvSpPr>
        <p:spPr>
          <a:xfrm>
            <a:off x="628650" y="5116624"/>
            <a:ext cx="6356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9204" indent="-259204">
              <a:buFont typeface="Arial" panose="020B0604020202020204" pitchFamily="34" charset="0"/>
              <a:buChar char="•"/>
            </a:pPr>
            <a:r>
              <a:rPr lang="en-GB" dirty="0"/>
              <a:t>Genetic adaptations to changing environment, diet, lifestyles,…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GB" dirty="0"/>
              <a:t>Use trees incorporating demographic history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55BC2-066A-EA41-BC24-92D1BC1FBFD6}"/>
              </a:ext>
            </a:extLst>
          </p:cNvPr>
          <p:cNvSpPr txBox="1"/>
          <p:nvPr/>
        </p:nvSpPr>
        <p:spPr>
          <a:xfrm>
            <a:off x="6833287" y="6201621"/>
            <a:ext cx="1980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Reject a null model</a:t>
            </a:r>
          </a:p>
        </p:txBody>
      </p:sp>
    </p:spTree>
    <p:extLst>
      <p:ext uri="{BB962C8B-B14F-4D97-AF65-F5344CB8AC3E}">
        <p14:creationId xmlns:p14="http://schemas.microsoft.com/office/powerpoint/2010/main" val="182830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BF4-78E4-3044-AB90-E2C7D0A7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quickly does a mutation spread </a:t>
            </a:r>
            <a:br>
              <a:rPr lang="en-US" dirty="0"/>
            </a:br>
            <a:r>
              <a:rPr lang="en-US" dirty="0"/>
              <a:t>in the neutral case?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613525-B941-4C4A-A813-E2314D7A93EC}"/>
              </a:ext>
            </a:extLst>
          </p:cNvPr>
          <p:cNvCxnSpPr/>
          <p:nvPr/>
        </p:nvCxnSpPr>
        <p:spPr bwMode="auto">
          <a:xfrm rot="5400000" flipH="1" flipV="1">
            <a:off x="2979897" y="3890832"/>
            <a:ext cx="403622" cy="119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151CCD-31C8-9E4E-9B53-B308A3F86DCE}"/>
              </a:ext>
            </a:extLst>
          </p:cNvPr>
          <p:cNvCxnSpPr/>
          <p:nvPr/>
        </p:nvCxnSpPr>
        <p:spPr bwMode="auto">
          <a:xfrm rot="5400000" flipH="1" flipV="1">
            <a:off x="3314462" y="3894404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7778B0-9217-024F-9B51-14D932C6B056}"/>
              </a:ext>
            </a:extLst>
          </p:cNvPr>
          <p:cNvCxnSpPr/>
          <p:nvPr/>
        </p:nvCxnSpPr>
        <p:spPr bwMode="auto">
          <a:xfrm rot="10800000">
            <a:off x="3182304" y="3688426"/>
            <a:ext cx="3298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9E5B04-93BE-E04D-B681-543349009750}"/>
              </a:ext>
            </a:extLst>
          </p:cNvPr>
          <p:cNvCxnSpPr/>
          <p:nvPr/>
        </p:nvCxnSpPr>
        <p:spPr bwMode="auto">
          <a:xfrm rot="5400000" flipH="1" flipV="1">
            <a:off x="3288864" y="3615203"/>
            <a:ext cx="1464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A3E9F7-F72C-6549-8474-B8A54432AD1D}"/>
              </a:ext>
            </a:extLst>
          </p:cNvPr>
          <p:cNvCxnSpPr/>
          <p:nvPr/>
        </p:nvCxnSpPr>
        <p:spPr bwMode="auto">
          <a:xfrm rot="5400000" flipH="1" flipV="1">
            <a:off x="3603784" y="3963461"/>
            <a:ext cx="259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A2A478-2090-C943-BAEB-77C339AB7503}"/>
              </a:ext>
            </a:extLst>
          </p:cNvPr>
          <p:cNvCxnSpPr/>
          <p:nvPr/>
        </p:nvCxnSpPr>
        <p:spPr bwMode="auto">
          <a:xfrm rot="10800000">
            <a:off x="3362088" y="3541979"/>
            <a:ext cx="5357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FA3572-5E34-6F44-A545-4E4F8F6C778B}"/>
              </a:ext>
            </a:extLst>
          </p:cNvPr>
          <p:cNvCxnSpPr/>
          <p:nvPr/>
        </p:nvCxnSpPr>
        <p:spPr bwMode="auto">
          <a:xfrm rot="16200000" flipV="1">
            <a:off x="4172308" y="3718787"/>
            <a:ext cx="736997" cy="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871CC9-FEB9-1549-BC78-109C4763B851}"/>
              </a:ext>
            </a:extLst>
          </p:cNvPr>
          <p:cNvCxnSpPr/>
          <p:nvPr/>
        </p:nvCxnSpPr>
        <p:spPr bwMode="auto">
          <a:xfrm rot="16200000" flipV="1">
            <a:off x="2995375" y="2906185"/>
            <a:ext cx="1269206" cy="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CAE4AA-68D8-014E-A06C-FB53AAE4598B}"/>
              </a:ext>
            </a:extLst>
          </p:cNvPr>
          <p:cNvCxnSpPr/>
          <p:nvPr/>
        </p:nvCxnSpPr>
        <p:spPr bwMode="auto">
          <a:xfrm rot="16200000" flipV="1">
            <a:off x="1912501" y="3181815"/>
            <a:ext cx="18228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8B5BE7-3C55-BF48-9702-FDF2FAABF25B}"/>
              </a:ext>
            </a:extLst>
          </p:cNvPr>
          <p:cNvCxnSpPr/>
          <p:nvPr/>
        </p:nvCxnSpPr>
        <p:spPr bwMode="auto">
          <a:xfrm rot="16200000" flipV="1">
            <a:off x="3753803" y="3686045"/>
            <a:ext cx="2881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8C424B-9816-3B4A-99BB-46C784076DD6}"/>
              </a:ext>
            </a:extLst>
          </p:cNvPr>
          <p:cNvCxnSpPr/>
          <p:nvPr/>
        </p:nvCxnSpPr>
        <p:spPr bwMode="auto">
          <a:xfrm rot="10800000" flipV="1">
            <a:off x="2821544" y="2270392"/>
            <a:ext cx="809625" cy="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DCEC40-9CDF-B840-8E1A-D57A7AC7BD50}"/>
              </a:ext>
            </a:extLst>
          </p:cNvPr>
          <p:cNvCxnSpPr/>
          <p:nvPr/>
        </p:nvCxnSpPr>
        <p:spPr bwMode="auto">
          <a:xfrm rot="16200000" flipV="1">
            <a:off x="3893702" y="2436484"/>
            <a:ext cx="18299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FAB949-3496-D04C-8BC4-15CDAEDE2EBC}"/>
              </a:ext>
            </a:extLst>
          </p:cNvPr>
          <p:cNvCxnSpPr/>
          <p:nvPr/>
        </p:nvCxnSpPr>
        <p:spPr bwMode="auto">
          <a:xfrm rot="16200000" flipV="1">
            <a:off x="2882266" y="1895345"/>
            <a:ext cx="748903" cy="1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19C1B1-E5AF-204D-A71D-F4C9E8DDB4F5}"/>
              </a:ext>
            </a:extLst>
          </p:cNvPr>
          <p:cNvCxnSpPr/>
          <p:nvPr/>
        </p:nvCxnSpPr>
        <p:spPr bwMode="auto">
          <a:xfrm rot="10800000">
            <a:off x="3256122" y="1521488"/>
            <a:ext cx="15525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31DCAE-A81B-8D40-A8F7-ABC9636912A7}"/>
              </a:ext>
            </a:extLst>
          </p:cNvPr>
          <p:cNvCxnSpPr/>
          <p:nvPr/>
        </p:nvCxnSpPr>
        <p:spPr bwMode="auto">
          <a:xfrm rot="5400000" flipH="1" flipV="1">
            <a:off x="3935968" y="1457195"/>
            <a:ext cx="128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3">
            <a:extLst>
              <a:ext uri="{FF2B5EF4-FFF2-40B4-BE49-F238E27FC236}">
                <a16:creationId xmlns:a16="http://schemas.microsoft.com/office/drawing/2014/main" id="{B732C06C-74A5-6A4D-9DCD-1BD79011B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2751" y="4467518"/>
            <a:ext cx="6623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i="1" dirty="0"/>
              <a:t>n</a:t>
            </a:r>
            <a:r>
              <a:rPr lang="en-GB" sz="2400" dirty="0"/>
              <a:t>=7</a:t>
            </a:r>
          </a:p>
        </p:txBody>
      </p:sp>
      <p:sp>
        <p:nvSpPr>
          <p:cNvPr id="20" name="TextBox 42">
            <a:extLst>
              <a:ext uri="{FF2B5EF4-FFF2-40B4-BE49-F238E27FC236}">
                <a16:creationId xmlns:a16="http://schemas.microsoft.com/office/drawing/2014/main" id="{564AB87D-8F8D-854D-9B5B-005F762D1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612" y="1647929"/>
            <a:ext cx="873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i="1" dirty="0"/>
              <a:t>k </a:t>
            </a:r>
            <a:r>
              <a:rPr lang="en-GB" sz="2800" dirty="0"/>
              <a:t>= 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8F8D7D-7D15-C74A-866E-3B165B86E2D6}"/>
              </a:ext>
            </a:extLst>
          </p:cNvPr>
          <p:cNvCxnSpPr/>
          <p:nvPr/>
        </p:nvCxnSpPr>
        <p:spPr bwMode="auto">
          <a:xfrm rot="5400000" flipH="1" flipV="1">
            <a:off x="4691420" y="3719978"/>
            <a:ext cx="7369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FADBC2-1E63-B941-AB19-FFFDBD49219A}"/>
              </a:ext>
            </a:extLst>
          </p:cNvPr>
          <p:cNvCxnSpPr/>
          <p:nvPr/>
        </p:nvCxnSpPr>
        <p:spPr bwMode="auto">
          <a:xfrm rot="10800000" flipV="1">
            <a:off x="4539616" y="3349098"/>
            <a:ext cx="520303" cy="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443C9D-57AE-6442-9388-DCD99087F7BF}"/>
              </a:ext>
            </a:extLst>
          </p:cNvPr>
          <p:cNvCxnSpPr/>
          <p:nvPr/>
        </p:nvCxnSpPr>
        <p:spPr bwMode="auto">
          <a:xfrm rot="5400000" flipH="1" flipV="1">
            <a:off x="3937159" y="3963461"/>
            <a:ext cx="259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7A7762-1465-6B4C-BF1B-990480F5BFA5}"/>
              </a:ext>
            </a:extLst>
          </p:cNvPr>
          <p:cNvCxnSpPr/>
          <p:nvPr/>
        </p:nvCxnSpPr>
        <p:spPr bwMode="auto">
          <a:xfrm rot="10800000">
            <a:off x="3733562" y="3830110"/>
            <a:ext cx="333375" cy="3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73">
            <a:extLst>
              <a:ext uri="{FF2B5EF4-FFF2-40B4-BE49-F238E27FC236}">
                <a16:creationId xmlns:a16="http://schemas.microsoft.com/office/drawing/2014/main" id="{8D83FD64-BCE7-6B43-8B25-0DC99F695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851" y="4267463"/>
            <a:ext cx="6495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i="1" dirty="0"/>
              <a:t>Z</a:t>
            </a:r>
            <a:r>
              <a:rPr lang="en-GB" sz="2000" i="1" baseline="-25000" dirty="0"/>
              <a:t>1</a:t>
            </a:r>
            <a:r>
              <a:rPr lang="en-GB" sz="2000" dirty="0"/>
              <a:t>=5</a:t>
            </a:r>
          </a:p>
        </p:txBody>
      </p:sp>
      <p:sp>
        <p:nvSpPr>
          <p:cNvPr id="26" name="TextBox 76">
            <a:extLst>
              <a:ext uri="{FF2B5EF4-FFF2-40B4-BE49-F238E27FC236}">
                <a16:creationId xmlns:a16="http://schemas.microsoft.com/office/drawing/2014/main" id="{EDC9809F-269B-924B-A040-68DF242C1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998" y="4257379"/>
            <a:ext cx="6495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i="1" dirty="0"/>
              <a:t>Z</a:t>
            </a:r>
            <a:r>
              <a:rPr lang="en-GB" sz="2000" i="1" baseline="-25000" dirty="0"/>
              <a:t>2</a:t>
            </a:r>
            <a:r>
              <a:rPr lang="en-GB" sz="2000" dirty="0"/>
              <a:t>=2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589AC-810B-EB4A-AAEE-217F17127433}"/>
              </a:ext>
            </a:extLst>
          </p:cNvPr>
          <p:cNvSpPr txBox="1"/>
          <p:nvPr/>
        </p:nvSpPr>
        <p:spPr>
          <a:xfrm>
            <a:off x="503585" y="4957784"/>
            <a:ext cx="8124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 write down the analytical distribution for the</a:t>
            </a:r>
          </a:p>
          <a:p>
            <a:r>
              <a:rPr lang="en-GB" dirty="0"/>
              <a:t>number of descendants of a mutation arising while k lineages remain</a:t>
            </a:r>
          </a:p>
          <a:p>
            <a:endParaRPr lang="en-GB" dirty="0"/>
          </a:p>
          <a:p>
            <a:r>
              <a:rPr lang="en-GB" dirty="0"/>
              <a:t>Example: if </a:t>
            </a:r>
            <a:r>
              <a:rPr lang="en-GB" i="1" dirty="0"/>
              <a:t>k</a:t>
            </a:r>
            <a:r>
              <a:rPr lang="en-GB" dirty="0"/>
              <a:t>=2, this is just a </a:t>
            </a:r>
            <a:r>
              <a:rPr lang="en-GB" b="1" dirty="0"/>
              <a:t>uniform distribution</a:t>
            </a:r>
          </a:p>
          <a:p>
            <a:endParaRPr lang="en-GB" dirty="0"/>
          </a:p>
          <a:p>
            <a:r>
              <a:rPr lang="en-GB" dirty="0"/>
              <a:t>P(5 descendants)=1/6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5F376E-E480-7B4F-8FA4-E59C9FB8AC3D}"/>
              </a:ext>
            </a:extLst>
          </p:cNvPr>
          <p:cNvSpPr/>
          <p:nvPr/>
        </p:nvSpPr>
        <p:spPr>
          <a:xfrm>
            <a:off x="3196400" y="1867286"/>
            <a:ext cx="134540" cy="1357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9C4C66-2326-4B44-8F5A-3CCB65EFFBFE}"/>
              </a:ext>
            </a:extLst>
          </p:cNvPr>
          <p:cNvCxnSpPr/>
          <p:nvPr/>
        </p:nvCxnSpPr>
        <p:spPr>
          <a:xfrm>
            <a:off x="2358884" y="1935696"/>
            <a:ext cx="337930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4233DAD5-0783-3744-8117-E0DD48B3B60D}"/>
              </a:ext>
            </a:extLst>
          </p:cNvPr>
          <p:cNvSpPr/>
          <p:nvPr/>
        </p:nvSpPr>
        <p:spPr>
          <a:xfrm rot="5400000">
            <a:off x="3352437" y="3547597"/>
            <a:ext cx="157775" cy="134156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8A45D3CD-AB50-4640-837C-ACAD5FC39997}"/>
              </a:ext>
            </a:extLst>
          </p:cNvPr>
          <p:cNvSpPr/>
          <p:nvPr/>
        </p:nvSpPr>
        <p:spPr>
          <a:xfrm rot="5400000">
            <a:off x="4723678" y="3898789"/>
            <a:ext cx="155394" cy="63679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6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5EE7-334C-AC46-B329-FF51195C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concept: Genealogies </a:t>
            </a:r>
            <a:br>
              <a:rPr lang="en-US" dirty="0"/>
            </a:br>
            <a:r>
              <a:rPr lang="en-US" dirty="0"/>
              <a:t>We are genetically related through a sequence of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895B0-0674-EC4C-AC10-57101B704A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166" y="580634"/>
            <a:ext cx="7427847" cy="4159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7DAB4-5C0E-694B-80D8-1B4FB8E7A6E8}"/>
              </a:ext>
            </a:extLst>
          </p:cNvPr>
          <p:cNvSpPr txBox="1"/>
          <p:nvPr/>
        </p:nvSpPr>
        <p:spPr>
          <a:xfrm rot="19780063">
            <a:off x="5915578" y="3390253"/>
            <a:ext cx="69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genome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597D3F-713F-A745-B79F-667F8FBB38D5}"/>
              </a:ext>
            </a:extLst>
          </p:cNvPr>
          <p:cNvSpPr/>
          <p:nvPr/>
        </p:nvSpPr>
        <p:spPr>
          <a:xfrm>
            <a:off x="2487372" y="5481368"/>
            <a:ext cx="1338470" cy="19878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2F08D-EA68-D244-81BF-D52725C08A9B}"/>
              </a:ext>
            </a:extLst>
          </p:cNvPr>
          <p:cNvSpPr/>
          <p:nvPr/>
        </p:nvSpPr>
        <p:spPr>
          <a:xfrm>
            <a:off x="2487372" y="5737323"/>
            <a:ext cx="1338470" cy="19878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189240-3EE2-4448-8A6D-D09F5721F726}"/>
              </a:ext>
            </a:extLst>
          </p:cNvPr>
          <p:cNvSpPr/>
          <p:nvPr/>
        </p:nvSpPr>
        <p:spPr>
          <a:xfrm>
            <a:off x="4958903" y="5481368"/>
            <a:ext cx="1338470" cy="19878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E0575-F44D-5246-9D3C-822977BDD926}"/>
              </a:ext>
            </a:extLst>
          </p:cNvPr>
          <p:cNvSpPr/>
          <p:nvPr/>
        </p:nvSpPr>
        <p:spPr>
          <a:xfrm>
            <a:off x="4958903" y="5737323"/>
            <a:ext cx="1338470" cy="19878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A6E34-830A-5B49-A8E8-2095A269D51D}"/>
              </a:ext>
            </a:extLst>
          </p:cNvPr>
          <p:cNvSpPr txBox="1"/>
          <p:nvPr/>
        </p:nvSpPr>
        <p:spPr>
          <a:xfrm>
            <a:off x="257935" y="4743871"/>
            <a:ext cx="4635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Reason for why trees change along the genome</a:t>
            </a:r>
          </a:p>
          <a:p>
            <a:r>
              <a:rPr lang="en-US" b="1" dirty="0"/>
              <a:t>Recombination: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89CD8-F9B4-7741-ACAA-A4B02E420ABD}"/>
              </a:ext>
            </a:extLst>
          </p:cNvPr>
          <p:cNvSpPr txBox="1"/>
          <p:nvPr/>
        </p:nvSpPr>
        <p:spPr>
          <a:xfrm>
            <a:off x="2707605" y="5154739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650F8-97D5-7F4E-88AB-BB3FF01AB803}"/>
              </a:ext>
            </a:extLst>
          </p:cNvPr>
          <p:cNvSpPr txBox="1"/>
          <p:nvPr/>
        </p:nvSpPr>
        <p:spPr>
          <a:xfrm>
            <a:off x="5234600" y="5154739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DBE28-B62C-FF42-940A-CE50A811DC6A}"/>
              </a:ext>
            </a:extLst>
          </p:cNvPr>
          <p:cNvSpPr/>
          <p:nvPr/>
        </p:nvSpPr>
        <p:spPr>
          <a:xfrm>
            <a:off x="3695783" y="6309200"/>
            <a:ext cx="1338470" cy="19878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A2D00-C1F2-3D4A-B494-806E6D735B98}"/>
              </a:ext>
            </a:extLst>
          </p:cNvPr>
          <p:cNvSpPr/>
          <p:nvPr/>
        </p:nvSpPr>
        <p:spPr>
          <a:xfrm>
            <a:off x="4098957" y="6309200"/>
            <a:ext cx="935295" cy="19878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8AAB9B-CF9E-5044-BFD8-C4CBB4DB2617}"/>
              </a:ext>
            </a:extLst>
          </p:cNvPr>
          <p:cNvSpPr/>
          <p:nvPr/>
        </p:nvSpPr>
        <p:spPr>
          <a:xfrm>
            <a:off x="3695783" y="6572841"/>
            <a:ext cx="1338470" cy="19878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673CC8-AD9C-1044-A5B4-E9B2B559393F}"/>
              </a:ext>
            </a:extLst>
          </p:cNvPr>
          <p:cNvSpPr/>
          <p:nvPr/>
        </p:nvSpPr>
        <p:spPr>
          <a:xfrm>
            <a:off x="3695783" y="6565155"/>
            <a:ext cx="889469" cy="19878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9D44AF-B948-FA41-90B5-37956B140A5D}"/>
              </a:ext>
            </a:extLst>
          </p:cNvPr>
          <p:cNvSpPr txBox="1"/>
          <p:nvPr/>
        </p:nvSpPr>
        <p:spPr>
          <a:xfrm>
            <a:off x="4073145" y="59497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68CE3E-3B3E-8A42-BBEF-EDD7D0945F3A}"/>
              </a:ext>
            </a:extLst>
          </p:cNvPr>
          <p:cNvSpPr txBox="1"/>
          <p:nvPr/>
        </p:nvSpPr>
        <p:spPr>
          <a:xfrm>
            <a:off x="6355074" y="5409006"/>
            <a:ext cx="2150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Inherited from grandfather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5BB47-D9B2-8F49-BB62-F2C48893898A}"/>
              </a:ext>
            </a:extLst>
          </p:cNvPr>
          <p:cNvSpPr txBox="1"/>
          <p:nvPr/>
        </p:nvSpPr>
        <p:spPr>
          <a:xfrm>
            <a:off x="6355074" y="5680150"/>
            <a:ext cx="2252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Inherited from grandmother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9EBDD9A2-E12C-2348-BF7D-0C06C0392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97" y="3340591"/>
            <a:ext cx="2256476" cy="150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675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C46F-4D9D-B944-BA0D-A6A10944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 = 2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0BF5D-0ED3-7947-9437-899D4120F5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87" b="75417"/>
          <a:stretch/>
        </p:blipFill>
        <p:spPr>
          <a:xfrm>
            <a:off x="-205640" y="928695"/>
            <a:ext cx="9055212" cy="1900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4C379-ED67-7144-94A5-DBD2D109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2" t="40209" r="642" b="42195"/>
          <a:stretch/>
        </p:blipFill>
        <p:spPr>
          <a:xfrm>
            <a:off x="-205640" y="2800352"/>
            <a:ext cx="9055212" cy="1900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5F8D30-BE1A-8C48-B539-5A15ADAC9B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965" b="8439"/>
          <a:stretch/>
        </p:blipFill>
        <p:spPr>
          <a:xfrm>
            <a:off x="-205640" y="4707729"/>
            <a:ext cx="9055212" cy="1900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477F6-CDC4-064A-94C3-0CD7B082E61F}"/>
              </a:ext>
            </a:extLst>
          </p:cNvPr>
          <p:cNvSpPr txBox="1"/>
          <p:nvPr/>
        </p:nvSpPr>
        <p:spPr>
          <a:xfrm>
            <a:off x="857251" y="13523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4BEF0-BBB4-6445-B34D-140FEDE88DE6}"/>
              </a:ext>
            </a:extLst>
          </p:cNvPr>
          <p:cNvSpPr txBox="1"/>
          <p:nvPr/>
        </p:nvSpPr>
        <p:spPr>
          <a:xfrm>
            <a:off x="857251" y="22942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E7E55-2294-6048-A199-A4C1312266E2}"/>
              </a:ext>
            </a:extLst>
          </p:cNvPr>
          <p:cNvSpPr txBox="1"/>
          <p:nvPr/>
        </p:nvSpPr>
        <p:spPr>
          <a:xfrm>
            <a:off x="3729039" y="11676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11AB05-A937-AA4A-82E4-1FF350D88A67}"/>
              </a:ext>
            </a:extLst>
          </p:cNvPr>
          <p:cNvSpPr txBox="1"/>
          <p:nvPr/>
        </p:nvSpPr>
        <p:spPr>
          <a:xfrm>
            <a:off x="3722721" y="19534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1C10A-E5A4-AB47-B07F-8750C78A064F}"/>
              </a:ext>
            </a:extLst>
          </p:cNvPr>
          <p:cNvSpPr txBox="1"/>
          <p:nvPr/>
        </p:nvSpPr>
        <p:spPr>
          <a:xfrm>
            <a:off x="6772275" y="9544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89BAB-7D00-4C40-8C1A-A50CFBC5B89A}"/>
              </a:ext>
            </a:extLst>
          </p:cNvPr>
          <p:cNvSpPr txBox="1"/>
          <p:nvPr/>
        </p:nvSpPr>
        <p:spPr>
          <a:xfrm>
            <a:off x="6773923" y="1788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87CAB-8B20-F043-8120-87C31CD98189}"/>
              </a:ext>
            </a:extLst>
          </p:cNvPr>
          <p:cNvSpPr txBox="1"/>
          <p:nvPr/>
        </p:nvSpPr>
        <p:spPr>
          <a:xfrm>
            <a:off x="857251" y="3914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7722B4-71C8-4E40-ACEA-8702B0B4ABC3}"/>
              </a:ext>
            </a:extLst>
          </p:cNvPr>
          <p:cNvSpPr txBox="1"/>
          <p:nvPr/>
        </p:nvSpPr>
        <p:spPr>
          <a:xfrm>
            <a:off x="857251" y="3128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184D7-9FA8-F941-A790-61AC60C53C81}"/>
              </a:ext>
            </a:extLst>
          </p:cNvPr>
          <p:cNvSpPr txBox="1"/>
          <p:nvPr/>
        </p:nvSpPr>
        <p:spPr>
          <a:xfrm>
            <a:off x="3853662" y="40719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7ECB5-422E-4945-B397-5FA4AF73FB16}"/>
              </a:ext>
            </a:extLst>
          </p:cNvPr>
          <p:cNvSpPr txBox="1"/>
          <p:nvPr/>
        </p:nvSpPr>
        <p:spPr>
          <a:xfrm>
            <a:off x="3853662" y="3156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9E265-9FCC-244A-9198-F3EB6D200AE1}"/>
              </a:ext>
            </a:extLst>
          </p:cNvPr>
          <p:cNvSpPr txBox="1"/>
          <p:nvPr/>
        </p:nvSpPr>
        <p:spPr>
          <a:xfrm>
            <a:off x="6835785" y="3119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6A2BD-D9C6-8E49-9C11-0DFFF0A6D65C}"/>
              </a:ext>
            </a:extLst>
          </p:cNvPr>
          <p:cNvSpPr txBox="1"/>
          <p:nvPr/>
        </p:nvSpPr>
        <p:spPr>
          <a:xfrm>
            <a:off x="6850073" y="3894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B847BE-0AB2-A246-893E-1A7BAE8E79DB}"/>
              </a:ext>
            </a:extLst>
          </p:cNvPr>
          <p:cNvSpPr txBox="1"/>
          <p:nvPr/>
        </p:nvSpPr>
        <p:spPr>
          <a:xfrm>
            <a:off x="857251" y="48516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F6233-F4F7-3B4D-B267-ED088E32FE6C}"/>
              </a:ext>
            </a:extLst>
          </p:cNvPr>
          <p:cNvSpPr txBox="1"/>
          <p:nvPr/>
        </p:nvSpPr>
        <p:spPr>
          <a:xfrm>
            <a:off x="857251" y="54874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AA3149-7A30-3849-8A61-176EB3262FF8}"/>
              </a:ext>
            </a:extLst>
          </p:cNvPr>
          <p:cNvSpPr txBox="1"/>
          <p:nvPr/>
        </p:nvSpPr>
        <p:spPr>
          <a:xfrm>
            <a:off x="3802124" y="58007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A8F15-BE19-6E4D-931C-89B14D762017}"/>
              </a:ext>
            </a:extLst>
          </p:cNvPr>
          <p:cNvSpPr txBox="1"/>
          <p:nvPr/>
        </p:nvSpPr>
        <p:spPr>
          <a:xfrm>
            <a:off x="3802124" y="50016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F92BA-70C4-E547-B6DF-B34C0602938A}"/>
              </a:ext>
            </a:extLst>
          </p:cNvPr>
          <p:cNvSpPr txBox="1"/>
          <p:nvPr/>
        </p:nvSpPr>
        <p:spPr>
          <a:xfrm>
            <a:off x="6823102" y="47463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4DAB44-72A5-CE48-84ED-857744665F6E}"/>
              </a:ext>
            </a:extLst>
          </p:cNvPr>
          <p:cNvSpPr txBox="1"/>
          <p:nvPr/>
        </p:nvSpPr>
        <p:spPr>
          <a:xfrm>
            <a:off x="6823148" y="5637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3017F-6D51-7940-921A-00D631A6E76F}"/>
              </a:ext>
            </a:extLst>
          </p:cNvPr>
          <p:cNvSpPr txBox="1"/>
          <p:nvPr/>
        </p:nvSpPr>
        <p:spPr>
          <a:xfrm>
            <a:off x="5288868" y="237896"/>
            <a:ext cx="367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expect “unbalanced” tree shapes!</a:t>
            </a:r>
          </a:p>
        </p:txBody>
      </p:sp>
    </p:spTree>
    <p:extLst>
      <p:ext uri="{BB962C8B-B14F-4D97-AF65-F5344CB8AC3E}">
        <p14:creationId xmlns:p14="http://schemas.microsoft.com/office/powerpoint/2010/main" val="461520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309F-10AA-514C-8EE0-CE980807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P-values: very well calibrated under </a:t>
            </a:r>
            <a:br>
              <a:rPr lang="en-US" dirty="0"/>
            </a:br>
            <a:r>
              <a:rPr lang="en-US" dirty="0"/>
              <a:t>null simulations of no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B07D3-4117-9C42-BAE0-6324C7DEF34E}"/>
              </a:ext>
            </a:extLst>
          </p:cNvPr>
          <p:cNvSpPr txBox="1"/>
          <p:nvPr/>
        </p:nvSpPr>
        <p:spPr>
          <a:xfrm>
            <a:off x="114843" y="946853"/>
            <a:ext cx="2938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N=1000, 250Mb</a:t>
            </a:r>
          </a:p>
          <a:p>
            <a:r>
              <a:rPr lang="en-US" sz="2000" dirty="0"/>
              <a:t>Bottleneck population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1A344-BA0F-DB4C-9F83-27EC395B6A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8"/>
          <a:stretch/>
        </p:blipFill>
        <p:spPr>
          <a:xfrm>
            <a:off x="275952" y="2361580"/>
            <a:ext cx="8868048" cy="3833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6F7D22-AE2F-B642-878C-1DDE160AE6F9}"/>
              </a:ext>
            </a:extLst>
          </p:cNvPr>
          <p:cNvSpPr txBox="1"/>
          <p:nvPr/>
        </p:nvSpPr>
        <p:spPr>
          <a:xfrm>
            <a:off x="548639" y="2224366"/>
            <a:ext cx="337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Incorrect constant population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EC59A-2036-7448-90F8-DA38E6593650}"/>
              </a:ext>
            </a:extLst>
          </p:cNvPr>
          <p:cNvSpPr txBox="1"/>
          <p:nvPr/>
        </p:nvSpPr>
        <p:spPr>
          <a:xfrm>
            <a:off x="5124920" y="2224366"/>
            <a:ext cx="313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Inferred varying population 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B01972-062C-1C48-B088-BDF00378B5DB}"/>
              </a:ext>
            </a:extLst>
          </p:cNvPr>
          <p:cNvSpPr/>
          <p:nvPr/>
        </p:nvSpPr>
        <p:spPr>
          <a:xfrm>
            <a:off x="705393" y="2593698"/>
            <a:ext cx="2599509" cy="254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37720-3FA1-E948-A0D8-C05ECD1692A7}"/>
              </a:ext>
            </a:extLst>
          </p:cNvPr>
          <p:cNvSpPr/>
          <p:nvPr/>
        </p:nvSpPr>
        <p:spPr>
          <a:xfrm>
            <a:off x="5312227" y="2609691"/>
            <a:ext cx="2599509" cy="254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6F25C-B9FB-494E-AAB2-6B2787D671E8}"/>
              </a:ext>
            </a:extLst>
          </p:cNvPr>
          <p:cNvSpPr txBox="1"/>
          <p:nvPr/>
        </p:nvSpPr>
        <p:spPr>
          <a:xfrm>
            <a:off x="111515" y="1895708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Quantile-quantile plot:</a:t>
            </a:r>
          </a:p>
        </p:txBody>
      </p:sp>
    </p:spTree>
    <p:extLst>
      <p:ext uri="{BB962C8B-B14F-4D97-AF65-F5344CB8AC3E}">
        <p14:creationId xmlns:p14="http://schemas.microsoft.com/office/powerpoint/2010/main" val="3939739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C745-E279-F34E-9E8B-5E9302C2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power to see weak selection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D5521-8EFF-B04C-ABE6-49C90BB3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8" y="2467519"/>
            <a:ext cx="8651423" cy="27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1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5839-91BA-8447-98DE-86A7C876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Genome-wide selection p-values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12038-6099-0D49-AF5D-B003DFB8C4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117" y="2024744"/>
            <a:ext cx="8696824" cy="3146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433FB7-B048-0841-850C-97BE80763A2A}"/>
              </a:ext>
            </a:extLst>
          </p:cNvPr>
          <p:cNvSpPr txBox="1"/>
          <p:nvPr/>
        </p:nvSpPr>
        <p:spPr>
          <a:xfrm>
            <a:off x="106174" y="1222001"/>
            <a:ext cx="9276963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77" dirty="0"/>
              <a:t>Given most traits are highly polygenic, expect mainly weak, polygenic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40A1B-4AC2-EE4F-B0AE-55639CBF734E}"/>
              </a:ext>
            </a:extLst>
          </p:cNvPr>
          <p:cNvSpPr txBox="1"/>
          <p:nvPr/>
        </p:nvSpPr>
        <p:spPr>
          <a:xfrm>
            <a:off x="261095" y="5635999"/>
            <a:ext cx="6351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How does weak selection evidence vary by trait? </a:t>
            </a:r>
          </a:p>
        </p:txBody>
      </p:sp>
    </p:spTree>
    <p:extLst>
      <p:ext uri="{BB962C8B-B14F-4D97-AF65-F5344CB8AC3E}">
        <p14:creationId xmlns:p14="http://schemas.microsoft.com/office/powerpoint/2010/main" val="1728821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D1A5-3AB4-C742-85F5-9D996102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key events in our evolutionary history are only implicated as subtle effects in our genomes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78883-63E1-DD46-A38F-63E33F4A3B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1" t="-2698" b="51326"/>
          <a:stretch/>
        </p:blipFill>
        <p:spPr>
          <a:xfrm>
            <a:off x="301974" y="1155309"/>
            <a:ext cx="7073900" cy="1349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951B7-0A48-C84C-B235-0F35FAE910D1}"/>
              </a:ext>
            </a:extLst>
          </p:cNvPr>
          <p:cNvSpPr txBox="1"/>
          <p:nvPr/>
        </p:nvSpPr>
        <p:spPr>
          <a:xfrm>
            <a:off x="101213" y="929326"/>
            <a:ext cx="66229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Selection p-values: only a handful of “genome-wide significant” loci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632D3-1407-FD42-A79D-7C5A65014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15"/>
          <a:stretch/>
        </p:blipFill>
        <p:spPr>
          <a:xfrm>
            <a:off x="360140" y="2726038"/>
            <a:ext cx="6709209" cy="4131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34F0A9-9868-3F48-9696-AC6AE627DF97}"/>
              </a:ext>
            </a:extLst>
          </p:cNvPr>
          <p:cNvSpPr txBox="1"/>
          <p:nvPr/>
        </p:nvSpPr>
        <p:spPr>
          <a:xfrm rot="16200000">
            <a:off x="-452688" y="1727308"/>
            <a:ext cx="1201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log10 p-value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94BE4-3560-294D-BA93-E0DA7A9C1A57}"/>
              </a:ext>
            </a:extLst>
          </p:cNvPr>
          <p:cNvSpPr txBox="1"/>
          <p:nvPr/>
        </p:nvSpPr>
        <p:spPr>
          <a:xfrm>
            <a:off x="2522791" y="2504548"/>
            <a:ext cx="33886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Lots of Polygenic selection signals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6FEF358-29A1-CD4B-A209-4DD3BBF3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163" y="4114800"/>
            <a:ext cx="4572000" cy="2743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5C28E5-A308-DB48-B213-57BE24A624AC}"/>
              </a:ext>
            </a:extLst>
          </p:cNvPr>
          <p:cNvSpPr txBox="1"/>
          <p:nvPr/>
        </p:nvSpPr>
        <p:spPr>
          <a:xfrm>
            <a:off x="5687530" y="4164263"/>
            <a:ext cx="1475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Nominal significance</a:t>
            </a:r>
          </a:p>
          <a:p>
            <a:r>
              <a:rPr lang="en-US" sz="1200" dirty="0"/>
              <a:t>(p=0.05)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612F47-9834-C14C-81BD-04D75B61CDFC}"/>
              </a:ext>
            </a:extLst>
          </p:cNvPr>
          <p:cNvSpPr txBox="1"/>
          <p:nvPr/>
        </p:nvSpPr>
        <p:spPr>
          <a:xfrm>
            <a:off x="5104195" y="3240456"/>
            <a:ext cx="393030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Weak selection on individual mutations </a:t>
            </a:r>
          </a:p>
          <a:p>
            <a:pPr algn="ctr"/>
            <a:r>
              <a:rPr lang="en-US" dirty="0"/>
              <a:t>is hard to detect,</a:t>
            </a:r>
          </a:p>
          <a:p>
            <a:pPr algn="ctr"/>
            <a:r>
              <a:rPr lang="en-US" dirty="0"/>
              <a:t>compared to shifts in distributions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27A491-419F-354F-A252-F87C0A7FDC13}"/>
              </a:ext>
            </a:extLst>
          </p:cNvPr>
          <p:cNvSpPr txBox="1"/>
          <p:nvPr/>
        </p:nvSpPr>
        <p:spPr>
          <a:xfrm>
            <a:off x="7970701" y="4606635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(no selection)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16DFFF-5391-E148-B34C-36F0BBFD4A74}"/>
              </a:ext>
            </a:extLst>
          </p:cNvPr>
          <p:cNvSpPr txBox="1"/>
          <p:nvPr/>
        </p:nvSpPr>
        <p:spPr>
          <a:xfrm>
            <a:off x="7970700" y="4830892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(weak selection)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57B0ED-EACC-3345-B87D-59DB79570DA7}"/>
              </a:ext>
            </a:extLst>
          </p:cNvPr>
          <p:cNvSpPr txBox="1"/>
          <p:nvPr/>
        </p:nvSpPr>
        <p:spPr>
          <a:xfrm>
            <a:off x="7973897" y="5049146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(strong selection)</a:t>
            </a:r>
          </a:p>
        </p:txBody>
      </p:sp>
    </p:spTree>
    <p:extLst>
      <p:ext uri="{BB962C8B-B14F-4D97-AF65-F5344CB8AC3E}">
        <p14:creationId xmlns:p14="http://schemas.microsoft.com/office/powerpoint/2010/main" val="365881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animBg="1"/>
      <p:bldP spid="32" grpId="0"/>
      <p:bldP spid="33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8642-F5E4-3C4F-9940-3EF16394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selection on a trait: hair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81042-25C6-5240-934F-103BA2A2C784}"/>
              </a:ext>
            </a:extLst>
          </p:cNvPr>
          <p:cNvSpPr txBox="1"/>
          <p:nvPr/>
        </p:nvSpPr>
        <p:spPr>
          <a:xfrm>
            <a:off x="183661" y="1127919"/>
            <a:ext cx="74360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b="1" dirty="0"/>
              <a:t>effect direction </a:t>
            </a:r>
            <a:r>
              <a:rPr lang="en-US" sz="2000" dirty="0"/>
              <a:t>of ”genome-wide significant” associations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Compare selection p-values to frequency matched random SNPs </a:t>
            </a:r>
            <a:br>
              <a:rPr lang="en-US" sz="2000" dirty="0"/>
            </a:br>
            <a:r>
              <a:rPr lang="en-US" sz="2000" dirty="0"/>
              <a:t>(Wilcoxon rank-sum test)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11FF7-E1F0-DD4C-88FA-C5511C34D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3"/>
          <a:stretch/>
        </p:blipFill>
        <p:spPr>
          <a:xfrm>
            <a:off x="183661" y="2850126"/>
            <a:ext cx="8736323" cy="3744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08DFF-0308-F245-A810-E4F1B38E9B2A}"/>
              </a:ext>
            </a:extLst>
          </p:cNvPr>
          <p:cNvSpPr txBox="1"/>
          <p:nvPr/>
        </p:nvSpPr>
        <p:spPr>
          <a:xfrm>
            <a:off x="1843314" y="2541909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 p-values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7BD644-F030-6C4E-BD67-653D6EC5321B}"/>
              </a:ext>
            </a:extLst>
          </p:cNvPr>
          <p:cNvSpPr txBox="1"/>
          <p:nvPr/>
        </p:nvSpPr>
        <p:spPr>
          <a:xfrm>
            <a:off x="6364513" y="2541909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iHS</a:t>
            </a:r>
            <a:r>
              <a:rPr lang="en-US" dirty="0"/>
              <a:t> scores</a:t>
            </a:r>
          </a:p>
        </p:txBody>
      </p:sp>
    </p:spTree>
    <p:extLst>
      <p:ext uri="{BB962C8B-B14F-4D97-AF65-F5344CB8AC3E}">
        <p14:creationId xmlns:p14="http://schemas.microsoft.com/office/powerpoint/2010/main" val="1015135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D80EC-AC4A-BA4D-8343-AABA320FA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5E41-C7D6-AD4D-9277-A64799FE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446" y="1214846"/>
            <a:ext cx="8503920" cy="53746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It is now possible to build genealogical trees for huge datasets, in humans and other species (currently 10,000 people or more)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These trees capture information about many processes including </a:t>
            </a:r>
          </a:p>
          <a:p>
            <a:pPr lvl="1">
              <a:lnSpc>
                <a:spcPct val="100000"/>
              </a:lnSpc>
            </a:pPr>
            <a:r>
              <a:rPr lang="en-GB" sz="1700" dirty="0"/>
              <a:t>Migrations and ancient </a:t>
            </a:r>
            <a:r>
              <a:rPr lang="en-GB" sz="1700" dirty="0" err="1"/>
              <a:t>introgression</a:t>
            </a:r>
            <a:endParaRPr lang="en-GB" sz="1700" dirty="0"/>
          </a:p>
          <a:p>
            <a:pPr lvl="1">
              <a:lnSpc>
                <a:spcPct val="100000"/>
              </a:lnSpc>
            </a:pPr>
            <a:r>
              <a:rPr lang="en-GB" sz="1700" dirty="0"/>
              <a:t>Mutation rate evolution</a:t>
            </a:r>
          </a:p>
          <a:p>
            <a:pPr lvl="1">
              <a:lnSpc>
                <a:spcPct val="100000"/>
              </a:lnSpc>
            </a:pPr>
            <a:r>
              <a:rPr lang="en-GB" sz="1700" dirty="0"/>
              <a:t>Trait evolution </a:t>
            </a:r>
          </a:p>
          <a:p>
            <a:pPr lvl="1">
              <a:lnSpc>
                <a:spcPct val="100000"/>
              </a:lnSpc>
            </a:pPr>
            <a:r>
              <a:rPr lang="en-GB" sz="1700" dirty="0"/>
              <a:t>(and many more things)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Lots of scope for more methods using inferred genealogies:</a:t>
            </a:r>
          </a:p>
          <a:p>
            <a:pPr lvl="1"/>
            <a:r>
              <a:rPr lang="en-US" sz="1700" dirty="0"/>
              <a:t>Many existing approaches are based on idea of coalescent trees</a:t>
            </a:r>
          </a:p>
          <a:p>
            <a:pPr lvl="1"/>
            <a:r>
              <a:rPr lang="en-US" sz="1700" dirty="0"/>
              <a:t>These can often be adapted work directly with trees!</a:t>
            </a:r>
          </a:p>
          <a:p>
            <a:pPr lvl="1"/>
            <a:r>
              <a:rPr lang="en-US" sz="1700" dirty="0"/>
              <a:t>Deeper analysis of varying types of selection</a:t>
            </a:r>
          </a:p>
          <a:p>
            <a:pPr lvl="1"/>
            <a:r>
              <a:rPr lang="en-US" sz="1700" dirty="0"/>
              <a:t>Ghost ancestries, directional migration </a:t>
            </a:r>
            <a:r>
              <a:rPr lang="en-US" sz="1700" dirty="0" err="1"/>
              <a:t>etc</a:t>
            </a:r>
            <a:endParaRPr lang="en-US" sz="1700" dirty="0"/>
          </a:p>
          <a:p>
            <a:pPr lvl="1"/>
            <a:r>
              <a:rPr lang="en-US" sz="1700" dirty="0"/>
              <a:t>Recombination evolution</a:t>
            </a:r>
          </a:p>
          <a:p>
            <a:pPr lvl="1"/>
            <a:r>
              <a:rPr lang="en-GB" sz="1700" dirty="0"/>
              <a:t>Etc</a:t>
            </a:r>
          </a:p>
          <a:p>
            <a:pPr lvl="1"/>
            <a:endParaRPr lang="en-GB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….creative approaches to leverage trees to answer biological questions!</a:t>
            </a:r>
          </a:p>
        </p:txBody>
      </p:sp>
    </p:spTree>
    <p:extLst>
      <p:ext uri="{BB962C8B-B14F-4D97-AF65-F5344CB8AC3E}">
        <p14:creationId xmlns:p14="http://schemas.microsoft.com/office/powerpoint/2010/main" val="3505421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75542" y="625930"/>
            <a:ext cx="419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Thanks!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430" y="1417082"/>
            <a:ext cx="1355345" cy="13553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9D846F-7428-A947-BA8C-0D90B9B2AE5F}"/>
              </a:ext>
            </a:extLst>
          </p:cNvPr>
          <p:cNvSpPr txBox="1"/>
          <p:nvPr/>
        </p:nvSpPr>
        <p:spPr>
          <a:xfrm>
            <a:off x="879971" y="1335659"/>
            <a:ext cx="29190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Calibri"/>
              </a:rPr>
              <a:t>Simon Myers </a:t>
            </a:r>
          </a:p>
          <a:p>
            <a:r>
              <a:rPr lang="en-US" sz="2000" dirty="0">
                <a:cs typeface="Calibri"/>
              </a:rPr>
              <a:t>Garrett </a:t>
            </a:r>
            <a:r>
              <a:rPr lang="en-US" sz="2000" dirty="0" err="1">
                <a:cs typeface="Calibri"/>
              </a:rPr>
              <a:t>Hellenthal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Pontus Skoglund</a:t>
            </a:r>
          </a:p>
          <a:p>
            <a:r>
              <a:rPr lang="en-US" sz="2000" dirty="0">
                <a:cs typeface="Calibri"/>
              </a:rPr>
              <a:t>Aaron Stern</a:t>
            </a:r>
          </a:p>
          <a:p>
            <a:r>
              <a:rPr lang="en-US" sz="2000" dirty="0">
                <a:cs typeface="Calibri"/>
              </a:rPr>
              <a:t>Lara Cassidy</a:t>
            </a:r>
          </a:p>
          <a:p>
            <a:r>
              <a:rPr lang="en-US" sz="2000" dirty="0">
                <a:cs typeface="Calibri"/>
              </a:rPr>
              <a:t>Robbie Davies</a:t>
            </a:r>
          </a:p>
          <a:p>
            <a:r>
              <a:rPr lang="en-US" sz="2000" dirty="0">
                <a:cs typeface="Calibri"/>
              </a:rPr>
              <a:t>Marie Forest</a:t>
            </a:r>
          </a:p>
          <a:p>
            <a:r>
              <a:rPr lang="en-US" sz="2000" dirty="0">
                <a:cs typeface="Calibri"/>
              </a:rPr>
              <a:t>Sinan Shi</a:t>
            </a:r>
          </a:p>
          <a:p>
            <a:r>
              <a:rPr lang="en-US" sz="2000" dirty="0" err="1">
                <a:cs typeface="Calibri"/>
              </a:rPr>
              <a:t>Sile</a:t>
            </a:r>
            <a:r>
              <a:rPr lang="en-US" sz="2000" dirty="0">
                <a:cs typeface="Calibri"/>
              </a:rPr>
              <a:t> Hu </a:t>
            </a:r>
          </a:p>
          <a:p>
            <a:r>
              <a:rPr lang="en-US" sz="2000" dirty="0" err="1">
                <a:cs typeface="Calibri"/>
              </a:rPr>
              <a:t>Anubha</a:t>
            </a:r>
            <a:r>
              <a:rPr lang="en-US" sz="2000" dirty="0">
                <a:cs typeface="Calibri"/>
              </a:rPr>
              <a:t> Mahajan</a:t>
            </a:r>
          </a:p>
          <a:p>
            <a:r>
              <a:rPr lang="en-US" sz="2000" dirty="0">
                <a:cs typeface="Calibri"/>
              </a:rPr>
              <a:t>Andrew Morris</a:t>
            </a:r>
          </a:p>
          <a:p>
            <a:r>
              <a:rPr lang="en-US" sz="2000" dirty="0">
                <a:cs typeface="Calibri"/>
              </a:rPr>
              <a:t>Mark McCarthy</a:t>
            </a:r>
          </a:p>
          <a:p>
            <a:r>
              <a:rPr lang="en-US" sz="2000" dirty="0">
                <a:cs typeface="Calibri"/>
              </a:rPr>
              <a:t>Daniel </a:t>
            </a:r>
            <a:r>
              <a:rPr lang="en-US" sz="2000" dirty="0" err="1">
                <a:cs typeface="Calibri"/>
              </a:rPr>
              <a:t>Falush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++</a:t>
            </a:r>
          </a:p>
        </p:txBody>
      </p:sp>
      <p:pic>
        <p:nvPicPr>
          <p:cNvPr id="11" name="Picture 2" descr="CRICK logo">
            <a:extLst>
              <a:ext uri="{FF2B5EF4-FFF2-40B4-BE49-F238E27FC236}">
                <a16:creationId xmlns:a16="http://schemas.microsoft.com/office/drawing/2014/main" id="{8085D254-2BCE-204F-854B-E3D4F85D1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13" y="7149713"/>
            <a:ext cx="17110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4697F76-798E-D044-B9ED-BB6CA5FD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583" y="8996458"/>
            <a:ext cx="1207749" cy="120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RICK logo">
            <a:extLst>
              <a:ext uri="{FF2B5EF4-FFF2-40B4-BE49-F238E27FC236}">
                <a16:creationId xmlns:a16="http://schemas.microsoft.com/office/drawing/2014/main" id="{2E393492-0C40-014D-A052-50348131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448" y="2874869"/>
            <a:ext cx="17110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UCL Branding">
            <a:extLst>
              <a:ext uri="{FF2B5EF4-FFF2-40B4-BE49-F238E27FC236}">
                <a16:creationId xmlns:a16="http://schemas.microsoft.com/office/drawing/2014/main" id="{FBE4FBEE-307A-7748-ACD6-F100B366D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4" r="3179"/>
          <a:stretch/>
        </p:blipFill>
        <p:spPr>
          <a:xfrm>
            <a:off x="5588365" y="4725451"/>
            <a:ext cx="2160185" cy="9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8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E086-2C44-5148-BB58-F8E1A349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Processes impacting tree shapes </a:t>
            </a:r>
            <a:br>
              <a:rPr lang="en-GB" dirty="0"/>
            </a:br>
            <a:r>
              <a:rPr lang="en-GB" dirty="0"/>
              <a:t>and genetic diversity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C186-A47D-C345-93E1-93DCB2B43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Genetic variation is shaped by</a:t>
            </a:r>
          </a:p>
          <a:p>
            <a:r>
              <a:rPr lang="en-US" dirty="0"/>
              <a:t>Structure and migrations</a:t>
            </a:r>
          </a:p>
          <a:p>
            <a:r>
              <a:rPr lang="en-US" dirty="0"/>
              <a:t>Population bottlenecks</a:t>
            </a:r>
          </a:p>
          <a:p>
            <a:r>
              <a:rPr lang="en-US" dirty="0"/>
              <a:t>Admixture</a:t>
            </a:r>
          </a:p>
          <a:p>
            <a:endParaRPr lang="en-US" dirty="0"/>
          </a:p>
          <a:p>
            <a:r>
              <a:rPr lang="en-US" dirty="0"/>
              <a:t>Mutation </a:t>
            </a:r>
          </a:p>
          <a:p>
            <a:r>
              <a:rPr lang="en-US" dirty="0"/>
              <a:t>Recombination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Selection</a:t>
            </a:r>
          </a:p>
          <a:p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55F2D9E7-06C6-0E4A-8112-2F430B96C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3"/>
          <a:stretch/>
        </p:blipFill>
        <p:spPr bwMode="auto">
          <a:xfrm>
            <a:off x="3708037" y="1103585"/>
            <a:ext cx="5329823" cy="565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32F742-91C6-EA44-93B1-25C4143D8E5C}"/>
              </a:ext>
            </a:extLst>
          </p:cNvPr>
          <p:cNvSpPr txBox="1"/>
          <p:nvPr/>
        </p:nvSpPr>
        <p:spPr>
          <a:xfrm>
            <a:off x="5954729" y="934758"/>
            <a:ext cx="318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Bycroft</a:t>
            </a:r>
            <a:r>
              <a:rPr lang="en-US" dirty="0"/>
              <a:t> et al, Nat </a:t>
            </a:r>
            <a:r>
              <a:rPr lang="en-US" dirty="0" err="1"/>
              <a:t>Commun</a:t>
            </a:r>
            <a:r>
              <a:rPr lang="en-US" dirty="0"/>
              <a:t>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A8C35-6941-1F45-9997-145E7F790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14" y="1472917"/>
            <a:ext cx="4029928" cy="5177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8DED6-FB99-FF48-A863-2F9F4C02F884}"/>
              </a:ext>
            </a:extLst>
          </p:cNvPr>
          <p:cNvSpPr txBox="1"/>
          <p:nvPr/>
        </p:nvSpPr>
        <p:spPr>
          <a:xfrm>
            <a:off x="6679799" y="1494940"/>
            <a:ext cx="246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Hinch</a:t>
            </a:r>
            <a:r>
              <a:rPr lang="en-US" dirty="0"/>
              <a:t> et al, Nature 2011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D140-8BB7-6C44-AFB4-5BFB48518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955" y="1023999"/>
            <a:ext cx="4606859" cy="5090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5F308E-6F43-FD49-8632-572F75B8E0D1}"/>
              </a:ext>
            </a:extLst>
          </p:cNvPr>
          <p:cNvSpPr txBox="1"/>
          <p:nvPr/>
        </p:nvSpPr>
        <p:spPr>
          <a:xfrm>
            <a:off x="6470650" y="774949"/>
            <a:ext cx="23337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Harris et al, </a:t>
            </a:r>
            <a:r>
              <a:rPr lang="en-US" dirty="0" err="1"/>
              <a:t>eLife</a:t>
            </a:r>
            <a:r>
              <a:rPr lang="en-US" dirty="0"/>
              <a:t> 2017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C7541-B0B6-DD43-A028-A299CBE7BB77}"/>
              </a:ext>
            </a:extLst>
          </p:cNvPr>
          <p:cNvSpPr txBox="1"/>
          <p:nvPr/>
        </p:nvSpPr>
        <p:spPr>
          <a:xfrm>
            <a:off x="234361" y="5761467"/>
            <a:ext cx="3240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These evolve over time!</a:t>
            </a:r>
          </a:p>
          <a:p>
            <a:r>
              <a:rPr lang="en-US" sz="2400" dirty="0"/>
              <a:t>“evolution of evolution”</a:t>
            </a:r>
          </a:p>
        </p:txBody>
      </p:sp>
    </p:spTree>
    <p:extLst>
      <p:ext uri="{BB962C8B-B14F-4D97-AF65-F5344CB8AC3E}">
        <p14:creationId xmlns:p14="http://schemas.microsoft.com/office/powerpoint/2010/main" val="91286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5BB5-62BA-234B-B3EA-34756A98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Fundamental forces impact data (only) </a:t>
            </a:r>
            <a:br>
              <a:rPr lang="en-US" sz="3200" dirty="0"/>
            </a:br>
            <a:r>
              <a:rPr lang="en-US" sz="3200" dirty="0"/>
              <a:t>through underlying genealogies</a:t>
            </a:r>
            <a:endParaRPr lang="en-US" dirty="0"/>
          </a:p>
        </p:txBody>
      </p:sp>
      <p:pic>
        <p:nvPicPr>
          <p:cNvPr id="4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CCEE79B1-1BAC-EA4B-88A8-DE2887B08C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0" r="-144"/>
          <a:stretch/>
        </p:blipFill>
        <p:spPr>
          <a:xfrm>
            <a:off x="5137296" y="1333600"/>
            <a:ext cx="3700462" cy="2195512"/>
          </a:xfrm>
          <a:prstGeom prst="rect">
            <a:avLst/>
          </a:prstGeom>
        </p:spPr>
      </p:pic>
      <p:sp>
        <p:nvSpPr>
          <p:cNvPr id="5" name="Arrow: Right 12">
            <a:extLst>
              <a:ext uri="{FF2B5EF4-FFF2-40B4-BE49-F238E27FC236}">
                <a16:creationId xmlns:a16="http://schemas.microsoft.com/office/drawing/2014/main" id="{EF352EAB-DE1C-1041-A644-920A2DFDEFCC}"/>
              </a:ext>
            </a:extLst>
          </p:cNvPr>
          <p:cNvSpPr/>
          <p:nvPr/>
        </p:nvSpPr>
        <p:spPr>
          <a:xfrm>
            <a:off x="4554368" y="2505156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16">
            <a:extLst>
              <a:ext uri="{FF2B5EF4-FFF2-40B4-BE49-F238E27FC236}">
                <a16:creationId xmlns:a16="http://schemas.microsoft.com/office/drawing/2014/main" id="{DA24AF2D-D1A5-8749-A112-EB342D6D583A}"/>
              </a:ext>
            </a:extLst>
          </p:cNvPr>
          <p:cNvSpPr/>
          <p:nvPr/>
        </p:nvSpPr>
        <p:spPr>
          <a:xfrm rot="16200000">
            <a:off x="1625602" y="3966699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773EC-5EB9-674D-9514-842857DB77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5" y="1084216"/>
            <a:ext cx="4809685" cy="2693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92BAC-D595-C641-B0F7-14044A8531FD}"/>
              </a:ext>
            </a:extLst>
          </p:cNvPr>
          <p:cNvSpPr txBox="1"/>
          <p:nvPr/>
        </p:nvSpPr>
        <p:spPr>
          <a:xfrm>
            <a:off x="719196" y="4406661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Demographic history</a:t>
            </a:r>
          </a:p>
          <a:p>
            <a:r>
              <a:rPr lang="en-GB" dirty="0">
                <a:cs typeface="Calibri"/>
              </a:rPr>
              <a:t>Genetic structure</a:t>
            </a:r>
          </a:p>
          <a:p>
            <a:r>
              <a:rPr lang="en-GB" dirty="0">
                <a:cs typeface="Calibri"/>
              </a:rPr>
              <a:t>Mutation, recombination, etc.</a:t>
            </a:r>
          </a:p>
          <a:p>
            <a:endParaRPr lang="en-GB" dirty="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84413-B533-9A4A-AE27-187AAAA8F925}"/>
              </a:ext>
            </a:extLst>
          </p:cNvPr>
          <p:cNvSpPr/>
          <p:nvPr/>
        </p:nvSpPr>
        <p:spPr>
          <a:xfrm>
            <a:off x="7093320" y="1184031"/>
            <a:ext cx="139818" cy="2593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F043C6-5414-D04E-81CF-FCF1F0389C57}"/>
              </a:ext>
            </a:extLst>
          </p:cNvPr>
          <p:cNvSpPr/>
          <p:nvPr/>
        </p:nvSpPr>
        <p:spPr>
          <a:xfrm>
            <a:off x="8697940" y="1184031"/>
            <a:ext cx="139818" cy="2593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550D9-CBB2-D841-BBCD-B4F47BE8CEE0}"/>
              </a:ext>
            </a:extLst>
          </p:cNvPr>
          <p:cNvSpPr/>
          <p:nvPr/>
        </p:nvSpPr>
        <p:spPr>
          <a:xfrm>
            <a:off x="5197325" y="1184031"/>
            <a:ext cx="139818" cy="2593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4D22F-1EBA-4547-9870-91BEF0D3EC58}"/>
              </a:ext>
            </a:extLst>
          </p:cNvPr>
          <p:cNvSpPr txBox="1"/>
          <p:nvPr/>
        </p:nvSpPr>
        <p:spPr>
          <a:xfrm rot="5400000">
            <a:off x="8467035" y="229611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7A527-148B-6C43-9C6F-ECD2851C3E21}"/>
              </a:ext>
            </a:extLst>
          </p:cNvPr>
          <p:cNvSpPr txBox="1"/>
          <p:nvPr/>
        </p:nvSpPr>
        <p:spPr>
          <a:xfrm>
            <a:off x="6247754" y="852276"/>
            <a:ext cx="183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polymorphic sites</a:t>
            </a:r>
          </a:p>
        </p:txBody>
      </p:sp>
    </p:spTree>
    <p:extLst>
      <p:ext uri="{BB962C8B-B14F-4D97-AF65-F5344CB8AC3E}">
        <p14:creationId xmlns:p14="http://schemas.microsoft.com/office/powerpoint/2010/main" val="118925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7C9B7-CFE8-1046-8D99-F56AFE5A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canonical approaches</a:t>
            </a:r>
          </a:p>
        </p:txBody>
      </p:sp>
      <p:sp>
        <p:nvSpPr>
          <p:cNvPr id="5" name="Arrow: Right 12">
            <a:extLst>
              <a:ext uri="{FF2B5EF4-FFF2-40B4-BE49-F238E27FC236}">
                <a16:creationId xmlns:a16="http://schemas.microsoft.com/office/drawing/2014/main" id="{1C106A1F-946B-F245-B197-1B0E2338BCCD}"/>
              </a:ext>
            </a:extLst>
          </p:cNvPr>
          <p:cNvSpPr/>
          <p:nvPr/>
        </p:nvSpPr>
        <p:spPr>
          <a:xfrm rot="5400000">
            <a:off x="6711553" y="4075455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2EA7F-68FD-3B49-9784-7E29B1026B0E}"/>
              </a:ext>
            </a:extLst>
          </p:cNvPr>
          <p:cNvSpPr txBox="1"/>
          <p:nvPr/>
        </p:nvSpPr>
        <p:spPr>
          <a:xfrm>
            <a:off x="719196" y="4406661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Demographic history</a:t>
            </a:r>
          </a:p>
          <a:p>
            <a:r>
              <a:rPr lang="en-GB" dirty="0">
                <a:cs typeface="Calibri"/>
              </a:rPr>
              <a:t>Genetic structure</a:t>
            </a:r>
          </a:p>
          <a:p>
            <a:r>
              <a:rPr lang="en-GB" dirty="0">
                <a:cs typeface="Calibri"/>
              </a:rPr>
              <a:t>Mutation, recombination, etc.</a:t>
            </a:r>
          </a:p>
          <a:p>
            <a:endParaRPr lang="en-GB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43DF8-614A-504F-A8FF-47E21707FB08}"/>
              </a:ext>
            </a:extLst>
          </p:cNvPr>
          <p:cNvSpPr txBox="1"/>
          <p:nvPr/>
        </p:nvSpPr>
        <p:spPr>
          <a:xfrm>
            <a:off x="4788636" y="4561468"/>
            <a:ext cx="36361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Invent informative statistics, simplify, "integrate out all possible histories"</a:t>
            </a:r>
            <a:endParaRPr lang="en-US" dirty="0"/>
          </a:p>
        </p:txBody>
      </p:sp>
      <p:sp>
        <p:nvSpPr>
          <p:cNvPr id="9" name="Arrow: Right 16">
            <a:extLst>
              <a:ext uri="{FF2B5EF4-FFF2-40B4-BE49-F238E27FC236}">
                <a16:creationId xmlns:a16="http://schemas.microsoft.com/office/drawing/2014/main" id="{66E372C4-0F02-5F49-923B-3BCC460DE756}"/>
              </a:ext>
            </a:extLst>
          </p:cNvPr>
          <p:cNvSpPr/>
          <p:nvPr/>
        </p:nvSpPr>
        <p:spPr>
          <a:xfrm rot="10800000">
            <a:off x="3760355" y="4762246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CFA5CDFE-CBDC-E143-9494-DD6AF18DA1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0" r="-144"/>
          <a:stretch/>
        </p:blipFill>
        <p:spPr>
          <a:xfrm>
            <a:off x="5137296" y="1333600"/>
            <a:ext cx="3700462" cy="2195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E26B4F-18BC-F347-9155-BAC5BC093C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5" y="1084216"/>
            <a:ext cx="4809685" cy="2693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922FF-71C4-CA4B-81DB-3F072DA07460}"/>
              </a:ext>
            </a:extLst>
          </p:cNvPr>
          <p:cNvSpPr txBox="1"/>
          <p:nvPr/>
        </p:nvSpPr>
        <p:spPr>
          <a:xfrm rot="5400000">
            <a:off x="8467035" y="229611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DAD89-0E3F-3C4B-9D46-947CC9B6FFE7}"/>
              </a:ext>
            </a:extLst>
          </p:cNvPr>
          <p:cNvSpPr txBox="1"/>
          <p:nvPr/>
        </p:nvSpPr>
        <p:spPr>
          <a:xfrm>
            <a:off x="6247754" y="852276"/>
            <a:ext cx="183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polymorphic sites</a:t>
            </a:r>
          </a:p>
        </p:txBody>
      </p:sp>
    </p:spTree>
    <p:extLst>
      <p:ext uri="{BB962C8B-B14F-4D97-AF65-F5344CB8AC3E}">
        <p14:creationId xmlns:p14="http://schemas.microsoft.com/office/powerpoint/2010/main" val="148069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83EE0-0972-6C46-99EA-EAC09611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Genealogies are the “unobserved link” between evolutionary processes and genetic variation </a:t>
            </a:r>
          </a:p>
        </p:txBody>
      </p:sp>
      <p:pic>
        <p:nvPicPr>
          <p:cNvPr id="4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833ED45D-6EE3-4942-8DCA-DBA29B3000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0" r="-144"/>
          <a:stretch/>
        </p:blipFill>
        <p:spPr>
          <a:xfrm>
            <a:off x="5137296" y="1333600"/>
            <a:ext cx="3700462" cy="2195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DD9BB-B3F4-8B42-A69D-9961681C86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5" y="1084216"/>
            <a:ext cx="4809685" cy="2693315"/>
          </a:xfrm>
          <a:prstGeom prst="rect">
            <a:avLst/>
          </a:prstGeom>
        </p:spPr>
      </p:pic>
      <p:sp>
        <p:nvSpPr>
          <p:cNvPr id="6" name="Arrow: Right 12">
            <a:extLst>
              <a:ext uri="{FF2B5EF4-FFF2-40B4-BE49-F238E27FC236}">
                <a16:creationId xmlns:a16="http://schemas.microsoft.com/office/drawing/2014/main" id="{9114AFF7-0353-D54D-81A4-00B6E4FB3B21}"/>
              </a:ext>
            </a:extLst>
          </p:cNvPr>
          <p:cNvSpPr/>
          <p:nvPr/>
        </p:nvSpPr>
        <p:spPr>
          <a:xfrm rot="10800000">
            <a:off x="4598944" y="2540427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16">
            <a:extLst>
              <a:ext uri="{FF2B5EF4-FFF2-40B4-BE49-F238E27FC236}">
                <a16:creationId xmlns:a16="http://schemas.microsoft.com/office/drawing/2014/main" id="{0894D3DE-EB5F-CF49-926E-53900A44167E}"/>
              </a:ext>
            </a:extLst>
          </p:cNvPr>
          <p:cNvSpPr/>
          <p:nvPr/>
        </p:nvSpPr>
        <p:spPr>
          <a:xfrm rot="5400000">
            <a:off x="1560741" y="4002303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18CE2-EBF7-D74D-8AFC-F1390FF9AD69}"/>
              </a:ext>
            </a:extLst>
          </p:cNvPr>
          <p:cNvSpPr txBox="1"/>
          <p:nvPr/>
        </p:nvSpPr>
        <p:spPr>
          <a:xfrm>
            <a:off x="268940" y="5562533"/>
            <a:ext cx="87052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Inferred trees </a:t>
            </a:r>
            <a:r>
              <a:rPr lang="en-US" dirty="0" err="1"/>
              <a:t>reorganise</a:t>
            </a:r>
            <a:r>
              <a:rPr lang="en-US" dirty="0"/>
              <a:t> all the information available from the data about these processes in a very accessible &amp; powerful way</a:t>
            </a:r>
          </a:p>
          <a:p>
            <a:endParaRPr lang="en-US" sz="1000" dirty="0"/>
          </a:p>
          <a:p>
            <a:r>
              <a:rPr lang="en-US" b="1" dirty="0"/>
              <a:t>Challenges</a:t>
            </a:r>
            <a:r>
              <a:rPr lang="en-US" dirty="0"/>
              <a:t>: computationally very challenging to sample trees from the data, and modern datasets can contain &gt;50,000 individuals and &gt;100,000,000 mutations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A61F0-B40D-8A49-B2CC-82E741A886E7}"/>
              </a:ext>
            </a:extLst>
          </p:cNvPr>
          <p:cNvSpPr txBox="1"/>
          <p:nvPr/>
        </p:nvSpPr>
        <p:spPr>
          <a:xfrm>
            <a:off x="719196" y="4406661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Demographic history</a:t>
            </a:r>
          </a:p>
          <a:p>
            <a:r>
              <a:rPr lang="en-GB" dirty="0">
                <a:cs typeface="Calibri"/>
              </a:rPr>
              <a:t>Genetic structure</a:t>
            </a:r>
          </a:p>
          <a:p>
            <a:r>
              <a:rPr lang="en-GB" dirty="0">
                <a:cs typeface="Calibri"/>
              </a:rPr>
              <a:t>Mutation, recombination, etc.</a:t>
            </a:r>
          </a:p>
          <a:p>
            <a:endParaRPr lang="en-GB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84CA7-BC1D-9547-AE06-4F87782711A5}"/>
              </a:ext>
            </a:extLst>
          </p:cNvPr>
          <p:cNvSpPr txBox="1"/>
          <p:nvPr/>
        </p:nvSpPr>
        <p:spPr>
          <a:xfrm rot="5400000">
            <a:off x="8467035" y="229611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CDFA-0568-FC43-8C4B-EDDAD324022E}"/>
              </a:ext>
            </a:extLst>
          </p:cNvPr>
          <p:cNvSpPr txBox="1"/>
          <p:nvPr/>
        </p:nvSpPr>
        <p:spPr>
          <a:xfrm>
            <a:off x="6247754" y="852276"/>
            <a:ext cx="183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polymorphic sites</a:t>
            </a:r>
          </a:p>
        </p:txBody>
      </p:sp>
    </p:spTree>
    <p:extLst>
      <p:ext uri="{BB962C8B-B14F-4D97-AF65-F5344CB8AC3E}">
        <p14:creationId xmlns:p14="http://schemas.microsoft.com/office/powerpoint/2010/main" val="35124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2408-3698-BB45-9CFD-F031B412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genealogies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B879C4-9E12-6C45-B2DF-0462BD3B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557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Old problem, lots of methods, but few can scale:</a:t>
            </a:r>
          </a:p>
          <a:p>
            <a:pPr marL="0" indent="0">
              <a:buNone/>
            </a:pPr>
            <a:endParaRPr lang="en-US" sz="1400" dirty="0"/>
          </a:p>
          <a:p>
            <a:pPr lvl="1"/>
            <a:r>
              <a:rPr lang="en-US" sz="2800" dirty="0" err="1"/>
              <a:t>ARGweaver</a:t>
            </a:r>
            <a:endParaRPr lang="en-US" sz="2800" dirty="0"/>
          </a:p>
          <a:p>
            <a:pPr lvl="1"/>
            <a:r>
              <a:rPr lang="en-US" sz="2800" dirty="0"/>
              <a:t>Rent+</a:t>
            </a:r>
          </a:p>
          <a:p>
            <a:pPr lvl="1"/>
            <a:r>
              <a:rPr lang="en-US" sz="2800" dirty="0" err="1"/>
              <a:t>Tsinfer</a:t>
            </a:r>
            <a:r>
              <a:rPr lang="en-US" sz="2800" dirty="0"/>
              <a:t> + </a:t>
            </a:r>
            <a:r>
              <a:rPr lang="en-US" sz="2800" dirty="0" err="1"/>
              <a:t>tsdate</a:t>
            </a:r>
            <a:endParaRPr lang="en-US" sz="2800" dirty="0"/>
          </a:p>
          <a:p>
            <a:pPr lvl="1"/>
            <a:r>
              <a:rPr lang="en-US" sz="2800" dirty="0"/>
              <a:t>Relate</a:t>
            </a: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We will talk about Relate, but principles of </a:t>
            </a:r>
          </a:p>
          <a:p>
            <a:pPr marL="0" indent="0" algn="ctr">
              <a:buNone/>
            </a:pPr>
            <a:r>
              <a:rPr lang="en-US" dirty="0"/>
              <a:t>tree-based inference applies more generally!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D3DFD86-B985-024F-B2F1-75F4BB3A6E2B}"/>
              </a:ext>
            </a:extLst>
          </p:cNvPr>
          <p:cNvSpPr/>
          <p:nvPr/>
        </p:nvSpPr>
        <p:spPr>
          <a:xfrm>
            <a:off x="3500193" y="3073465"/>
            <a:ext cx="200025" cy="8286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E594F-2911-514B-9765-3F20B147DE0B}"/>
              </a:ext>
            </a:extLst>
          </p:cNvPr>
          <p:cNvSpPr txBox="1"/>
          <p:nvPr/>
        </p:nvSpPr>
        <p:spPr>
          <a:xfrm>
            <a:off x="4193602" y="3092977"/>
            <a:ext cx="610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Published in 2019/2021, </a:t>
            </a:r>
          </a:p>
          <a:p>
            <a:r>
              <a:rPr lang="en-US" sz="2400" dirty="0"/>
              <a:t>scale to large sample sizes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7C249-9CDE-2148-A85F-0CAB172BFBEC}"/>
              </a:ext>
            </a:extLst>
          </p:cNvPr>
          <p:cNvSpPr txBox="1"/>
          <p:nvPr/>
        </p:nvSpPr>
        <p:spPr>
          <a:xfrm>
            <a:off x="3312539" y="2176605"/>
            <a:ext cx="610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Infers Ancestral Recombination Graphs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CA7D130-ADDF-8B4D-AA94-920DF3BEC3A7}"/>
              </a:ext>
            </a:extLst>
          </p:cNvPr>
          <p:cNvSpPr/>
          <p:nvPr/>
        </p:nvSpPr>
        <p:spPr>
          <a:xfrm>
            <a:off x="3056665" y="2190765"/>
            <a:ext cx="200025" cy="46166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7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1244-4285-0E4D-BA70-75A73EB1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B73E0-38D7-294C-BDBF-F2A18BD61059}"/>
              </a:ext>
            </a:extLst>
          </p:cNvPr>
          <p:cNvSpPr/>
          <p:nvPr/>
        </p:nvSpPr>
        <p:spPr>
          <a:xfrm>
            <a:off x="1488830" y="348462"/>
            <a:ext cx="597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L. Speidel, M. Forest, S. Shi, S. Myers. Nature Genetics 2019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02462-0D36-2145-B442-0DB0455A4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6"/>
          <a:stretch/>
        </p:blipFill>
        <p:spPr>
          <a:xfrm>
            <a:off x="228212" y="1054532"/>
            <a:ext cx="6536004" cy="3535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F6B41-FD2B-554D-BAA9-94080F75EB6A}"/>
              </a:ext>
            </a:extLst>
          </p:cNvPr>
          <p:cNvSpPr txBox="1"/>
          <p:nvPr/>
        </p:nvSpPr>
        <p:spPr>
          <a:xfrm>
            <a:off x="228212" y="4731934"/>
            <a:ext cx="4026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https://myersgroup.github.io/relate/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6E9D5-4217-2746-8965-7335571E7EDC}"/>
              </a:ext>
            </a:extLst>
          </p:cNvPr>
          <p:cNvSpPr txBox="1"/>
          <p:nvPr/>
        </p:nvSpPr>
        <p:spPr>
          <a:xfrm>
            <a:off x="228212" y="5103674"/>
            <a:ext cx="54768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features: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Fast &amp; accurate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Robust to errors!</a:t>
            </a:r>
          </a:p>
          <a:p>
            <a:pPr marL="285750" indent="-285750">
              <a:buFontTx/>
              <a:buChar char="-"/>
            </a:pPr>
            <a:r>
              <a:rPr lang="en-US" dirty="0"/>
              <a:t>Jointly infers branch lengths and demographic history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Moderns and ancients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Lots of add-on tools for various types of analyses</a:t>
            </a:r>
          </a:p>
        </p:txBody>
      </p:sp>
    </p:spTree>
    <p:extLst>
      <p:ext uri="{BB962C8B-B14F-4D97-AF65-F5344CB8AC3E}">
        <p14:creationId xmlns:p14="http://schemas.microsoft.com/office/powerpoint/2010/main" val="3893674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80207</TotalTime>
  <Words>1571</Words>
  <Application>Microsoft Office PowerPoint</Application>
  <PresentationFormat>Presentazione su schermo (4:3)</PresentationFormat>
  <Paragraphs>313</Paragraphs>
  <Slides>37</Slides>
  <Notes>7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Office Theme</vt:lpstr>
      <vt:lpstr>Learning about evolution by building coalescent trees</vt:lpstr>
      <vt:lpstr>How are we all related?</vt:lpstr>
      <vt:lpstr>Key concept: Genealogies  We are genetically related through a sequence of trees</vt:lpstr>
      <vt:lpstr>Processes impacting tree shapes  and genetic diversity</vt:lpstr>
      <vt:lpstr>Fundamental forces impact data (only)  through underlying genealogies</vt:lpstr>
      <vt:lpstr>Many canonical approaches</vt:lpstr>
      <vt:lpstr>Genealogies are the “unobserved link” between evolutionary processes and genetic variation </vt:lpstr>
      <vt:lpstr>Inferring genealogies</vt:lpstr>
      <vt:lpstr>Relate</vt:lpstr>
      <vt:lpstr>One locus can already tell us a lot about our history</vt:lpstr>
      <vt:lpstr>Positive selection: rapidly spreading lineage</vt:lpstr>
      <vt:lpstr>Clusters of mutations in time can capture  changes in mutation rate </vt:lpstr>
      <vt:lpstr>Inferring genealogies</vt:lpstr>
      <vt:lpstr>Data and the underlying tree structure</vt:lpstr>
      <vt:lpstr>Use hidden Markov model to identify stretches where relationships to other are unchanged</vt:lpstr>
      <vt:lpstr>Summary of Relate</vt:lpstr>
      <vt:lpstr>Branch lengths and population size is estimated jointly in an EM algorithm</vt:lpstr>
      <vt:lpstr>Population size changes through time  are jointly inferred in Relate</vt:lpstr>
      <vt:lpstr>Simulated data with variable population size  (European-like demographic history)</vt:lpstr>
      <vt:lpstr>Speed and accuracy of Relate</vt:lpstr>
      <vt:lpstr>Genealogy-based inference of human evolutionary history</vt:lpstr>
      <vt:lpstr>Coalescence rates track relatedness through time</vt:lpstr>
      <vt:lpstr>Structure through time</vt:lpstr>
      <vt:lpstr>Repeated (almost) complete population replacements in Ireland within the space of 3000 years</vt:lpstr>
      <vt:lpstr>Clusters of mutations in time can capture  changes in mutation rate </vt:lpstr>
      <vt:lpstr>“Mysterious” TCC/TTC mutation rate in West Eurasia</vt:lpstr>
      <vt:lpstr>TCC/TTC mutation rate inferred from Relate genealogies</vt:lpstr>
      <vt:lpstr>Quantifying positive natural selection on a single mutation</vt:lpstr>
      <vt:lpstr>How quickly does a mutation spread  in the neutral case?</vt:lpstr>
      <vt:lpstr>The k = 2 case</vt:lpstr>
      <vt:lpstr>P-values: very well calibrated under  null simulations of no selection</vt:lpstr>
      <vt:lpstr>Improved power to see weak selection </vt:lpstr>
      <vt:lpstr>Genome-wide selection p-values</vt:lpstr>
      <vt:lpstr>Many key events in our evolutionary history are only implicated as subtle effects in our genomes</vt:lpstr>
      <vt:lpstr>Evidence of selection on a trait: hair colour</vt:lpstr>
      <vt:lpstr>Summary &amp; future work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Giuliana</cp:lastModifiedBy>
  <cp:revision>332</cp:revision>
  <dcterms:created xsi:type="dcterms:W3CDTF">2020-01-23T08:55:44Z</dcterms:created>
  <dcterms:modified xsi:type="dcterms:W3CDTF">2021-03-16T11:34:06Z</dcterms:modified>
</cp:coreProperties>
</file>